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handoutMasterIdLst>
    <p:handoutMasterId r:id="rId50"/>
  </p:handoutMasterIdLst>
  <p:sldIdLst>
    <p:sldId id="257" r:id="rId2"/>
    <p:sldId id="334" r:id="rId3"/>
    <p:sldId id="313" r:id="rId4"/>
    <p:sldId id="330" r:id="rId5"/>
    <p:sldId id="335" r:id="rId6"/>
    <p:sldId id="336" r:id="rId7"/>
    <p:sldId id="320" r:id="rId8"/>
    <p:sldId id="274" r:id="rId9"/>
    <p:sldId id="309" r:id="rId10"/>
    <p:sldId id="328" r:id="rId11"/>
    <p:sldId id="275" r:id="rId12"/>
    <p:sldId id="277" r:id="rId13"/>
    <p:sldId id="344" r:id="rId14"/>
    <p:sldId id="276" r:id="rId15"/>
    <p:sldId id="279" r:id="rId16"/>
    <p:sldId id="347" r:id="rId17"/>
    <p:sldId id="345" r:id="rId18"/>
    <p:sldId id="346" r:id="rId19"/>
    <p:sldId id="348" r:id="rId20"/>
    <p:sldId id="283" r:id="rId21"/>
    <p:sldId id="284" r:id="rId22"/>
    <p:sldId id="282" r:id="rId23"/>
    <p:sldId id="310" r:id="rId24"/>
    <p:sldId id="337" r:id="rId25"/>
    <p:sldId id="338" r:id="rId26"/>
    <p:sldId id="280" r:id="rId27"/>
    <p:sldId id="269" r:id="rId28"/>
    <p:sldId id="273" r:id="rId29"/>
    <p:sldId id="342" r:id="rId30"/>
    <p:sldId id="343" r:id="rId31"/>
    <p:sldId id="298" r:id="rId32"/>
    <p:sldId id="289" r:id="rId33"/>
    <p:sldId id="297" r:id="rId34"/>
    <p:sldId id="296" r:id="rId35"/>
    <p:sldId id="339" r:id="rId36"/>
    <p:sldId id="303" r:id="rId37"/>
    <p:sldId id="288" r:id="rId38"/>
    <p:sldId id="312" r:id="rId39"/>
    <p:sldId id="300" r:id="rId40"/>
    <p:sldId id="318" r:id="rId41"/>
    <p:sldId id="302" r:id="rId42"/>
    <p:sldId id="340" r:id="rId43"/>
    <p:sldId id="295" r:id="rId44"/>
    <p:sldId id="304" r:id="rId45"/>
    <p:sldId id="315" r:id="rId46"/>
    <p:sldId id="332" r:id="rId47"/>
    <p:sldId id="349" r:id="rId48"/>
  </p:sldIdLst>
  <p:sldSz cx="9144000" cy="6858000" type="screen4x3"/>
  <p:notesSz cx="6881813"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9900"/>
    <a:srgbClr val="CC0000"/>
    <a:srgbClr val="FFFF00"/>
    <a:srgbClr val="00CC00"/>
    <a:srgbClr val="FFFFFF"/>
    <a:srgbClr val="FF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3905" autoAdjust="0"/>
  </p:normalViewPr>
  <p:slideViewPr>
    <p:cSldViewPr>
      <p:cViewPr varScale="1">
        <p:scale>
          <a:sx n="89" d="100"/>
          <a:sy n="89"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dirty="0"/>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dirty="0"/>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694FC61-44CA-41D1-8815-2E7C92C65743}" type="datetimeFigureOut">
              <a:rPr lang="en-US" smtClean="0"/>
              <a:t>3/15/2018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65FBD21-7723-4EC3-9417-489A12B436F0}" type="slidenum">
              <a:rPr lang="en-US" smtClean="0"/>
              <a:t>‹#›</a:t>
            </a:fld>
            <a:endParaRPr lang="en-US" dirty="0"/>
          </a:p>
        </p:txBody>
      </p:sp>
    </p:spTree>
    <p:extLst>
      <p:ext uri="{BB962C8B-B14F-4D97-AF65-F5344CB8AC3E}">
        <p14:creationId xmlns:p14="http://schemas.microsoft.com/office/powerpoint/2010/main" val="24621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go through this, please feel free to ask questions to clarify any point….I might even answer them.</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a:t>
            </a:fld>
            <a:endParaRPr lang="en-US" dirty="0"/>
          </a:p>
        </p:txBody>
      </p:sp>
    </p:spTree>
    <p:extLst>
      <p:ext uri="{BB962C8B-B14F-4D97-AF65-F5344CB8AC3E}">
        <p14:creationId xmlns:p14="http://schemas.microsoft.com/office/powerpoint/2010/main" val="17900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 the required information</a:t>
            </a:r>
            <a:r>
              <a:rPr lang="en-US" baseline="0" dirty="0" smtClean="0"/>
              <a:t> is not included or if the claim is incomplete, it may be returned to the claimant to provide all the required information.</a:t>
            </a:r>
          </a:p>
          <a:p>
            <a:endParaRPr lang="en-US" baseline="0" dirty="0" smtClean="0"/>
          </a:p>
          <a:p>
            <a:r>
              <a:rPr lang="en-US" baseline="0" dirty="0" smtClean="0"/>
              <a:t>After the claim has been acceptably filed </a:t>
            </a:r>
          </a:p>
          <a:p>
            <a:endParaRPr lang="en-US" baseline="0" dirty="0" smtClean="0">
              <a:solidFill>
                <a:schemeClr val="tx2"/>
              </a:solidFill>
            </a:endParaRPr>
          </a:p>
          <a:p>
            <a:pPr marL="173336" indent="-173336">
              <a:buFont typeface="Arial" panose="020B0604020202020204" pitchFamily="34" charset="0"/>
              <a:buChar char="•"/>
            </a:pPr>
            <a:r>
              <a:rPr lang="en-US" dirty="0" smtClean="0">
                <a:solidFill>
                  <a:schemeClr val="tx2"/>
                </a:solidFill>
              </a:rPr>
              <a:t>Claim is advertised in local newspaper.  This is to give notice to other water</a:t>
            </a:r>
            <a:r>
              <a:rPr lang="en-US" baseline="0" dirty="0" smtClean="0">
                <a:solidFill>
                  <a:schemeClr val="tx2"/>
                </a:solidFill>
              </a:rPr>
              <a:t> users in the area.</a:t>
            </a:r>
            <a:endParaRPr lang="en-US" dirty="0" smtClean="0">
              <a:solidFill>
                <a:schemeClr val="tx2"/>
              </a:solidFill>
            </a:endParaRP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Protests must be filed with District Court.  This is for a protestant to have legal</a:t>
            </a:r>
            <a:r>
              <a:rPr lang="en-US" baseline="0" dirty="0" smtClean="0">
                <a:solidFill>
                  <a:schemeClr val="tx2"/>
                </a:solidFill>
              </a:rPr>
              <a:t> standing (we will discuss Legal Standing, soon)</a:t>
            </a:r>
            <a:endParaRPr lang="en-US" dirty="0" smtClean="0">
              <a:solidFill>
                <a:schemeClr val="tx2"/>
              </a:solidFill>
            </a:endParaRPr>
          </a:p>
          <a:p>
            <a:pPr marL="635565" lvl="1" indent="-173336">
              <a:buFont typeface="Arial" panose="020B0604020202020204" pitchFamily="34" charset="0"/>
              <a:buChar char="•"/>
            </a:pPr>
            <a:r>
              <a:rPr lang="en-US" dirty="0" smtClean="0">
                <a:solidFill>
                  <a:schemeClr val="tx2"/>
                </a:solidFill>
              </a:rPr>
              <a:t> </a:t>
            </a:r>
            <a:r>
              <a:rPr lang="en-US" b="1" dirty="0" smtClean="0">
                <a:solidFill>
                  <a:schemeClr val="tx2"/>
                </a:solidFill>
              </a:rPr>
              <a:t>(this is different from protesting other applications)</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Field investigation</a:t>
            </a:r>
          </a:p>
          <a:p>
            <a:pPr marL="635565" lvl="1" indent="-173336">
              <a:buFont typeface="Arial" panose="020B0604020202020204" pitchFamily="34" charset="0"/>
              <a:buChar char="•"/>
            </a:pPr>
            <a:r>
              <a:rPr lang="en-US" dirty="0" smtClean="0">
                <a:solidFill>
                  <a:schemeClr val="tx2"/>
                </a:solidFill>
              </a:rPr>
              <a:t> </a:t>
            </a:r>
            <a:r>
              <a:rPr lang="en-US" b="1" dirty="0" smtClean="0">
                <a:solidFill>
                  <a:schemeClr val="tx2"/>
                </a:solidFill>
              </a:rPr>
              <a:t>(Done by regional office where the claim is located)</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Report of diligence claim investigation prepared</a:t>
            </a:r>
          </a:p>
          <a:p>
            <a:pPr marL="635565" lvl="1" indent="-173336">
              <a:buFont typeface="Arial" panose="020B0604020202020204" pitchFamily="34" charset="0"/>
              <a:buChar char="•"/>
            </a:pPr>
            <a:r>
              <a:rPr lang="en-US" b="1" dirty="0" smtClean="0">
                <a:solidFill>
                  <a:schemeClr val="tx2"/>
                </a:solidFill>
              </a:rPr>
              <a:t>(This is unique to Diligence Claims, done to investigate the evidence</a:t>
            </a:r>
            <a:r>
              <a:rPr lang="en-US" b="1" baseline="0" dirty="0" smtClean="0">
                <a:solidFill>
                  <a:schemeClr val="tx2"/>
                </a:solidFill>
              </a:rPr>
              <a:t> of continuous beneficial use</a:t>
            </a:r>
            <a:r>
              <a:rPr lang="en-US" b="1" dirty="0" smtClean="0">
                <a:solidFill>
                  <a:schemeClr val="tx2"/>
                </a:solidFill>
              </a:rPr>
              <a:t>)</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Limitations of right outlined in report</a:t>
            </a:r>
          </a:p>
          <a:p>
            <a:pPr marL="635565" lvl="1" indent="-173336">
              <a:buFont typeface="Arial" panose="020B0604020202020204" pitchFamily="34" charset="0"/>
              <a:buChar char="•"/>
            </a:pPr>
            <a:r>
              <a:rPr lang="en-US" dirty="0" smtClean="0">
                <a:solidFill>
                  <a:schemeClr val="tx2"/>
                </a:solidFill>
              </a:rPr>
              <a:t> </a:t>
            </a:r>
            <a:r>
              <a:rPr lang="en-US" b="1" dirty="0" smtClean="0">
                <a:solidFill>
                  <a:schemeClr val="tx2"/>
                </a:solidFill>
              </a:rPr>
              <a:t>(The limitations</a:t>
            </a:r>
            <a:r>
              <a:rPr lang="en-US" b="1" baseline="0" dirty="0" smtClean="0">
                <a:solidFill>
                  <a:schemeClr val="tx2"/>
                </a:solidFill>
              </a:rPr>
              <a:t> will be based on evidence found of continuous use)</a:t>
            </a:r>
            <a:endParaRPr lang="en-US" b="1" dirty="0" smtClean="0">
              <a:solidFill>
                <a:schemeClr val="tx2"/>
              </a:solidFill>
            </a:endParaRPr>
          </a:p>
          <a:p>
            <a:pPr marL="173336" indent="-173336">
              <a:buFont typeface="Arial" panose="020B0604020202020204" pitchFamily="34" charset="0"/>
              <a:buChar char="•"/>
            </a:pPr>
            <a:endParaRPr lang="en-US" b="1" dirty="0" smtClean="0">
              <a:solidFill>
                <a:schemeClr val="tx2"/>
              </a:solidFill>
            </a:endParaRPr>
          </a:p>
          <a:p>
            <a:r>
              <a:rPr lang="en-US" b="1" u="sng" dirty="0" smtClean="0">
                <a:solidFill>
                  <a:schemeClr val="tx1"/>
                </a:solidFill>
              </a:rPr>
              <a:t>IMPORTANT:</a:t>
            </a:r>
          </a:p>
          <a:p>
            <a:r>
              <a:rPr lang="en-US" dirty="0" smtClean="0">
                <a:solidFill>
                  <a:schemeClr val="tx1"/>
                </a:solidFill>
              </a:rPr>
              <a:t>Diligence</a:t>
            </a:r>
            <a:r>
              <a:rPr lang="en-US" baseline="0" dirty="0" smtClean="0">
                <a:solidFill>
                  <a:schemeClr val="tx1"/>
                </a:solidFill>
              </a:rPr>
              <a:t> Claims can (should) only be filed when there is evidence/proof of continuous use of water</a:t>
            </a:r>
          </a:p>
          <a:p>
            <a:pPr marL="173336" indent="-173336">
              <a:buFont typeface="Arial" panose="020B0604020202020204" pitchFamily="34" charset="0"/>
              <a:buChar char="•"/>
            </a:pPr>
            <a:r>
              <a:rPr lang="en-US" baseline="0" dirty="0" smtClean="0">
                <a:solidFill>
                  <a:schemeClr val="tx1"/>
                </a:solidFill>
              </a:rPr>
              <a:t>1903 or before for surface water</a:t>
            </a:r>
          </a:p>
          <a:p>
            <a:pPr marL="173336" indent="-173336">
              <a:buFont typeface="Arial" panose="020B0604020202020204" pitchFamily="34" charset="0"/>
              <a:buChar char="•"/>
            </a:pPr>
            <a:r>
              <a:rPr lang="en-US" baseline="0" dirty="0" smtClean="0">
                <a:solidFill>
                  <a:schemeClr val="tx1"/>
                </a:solidFill>
              </a:rPr>
              <a:t>1935 or before for underground water</a:t>
            </a:r>
          </a:p>
          <a:p>
            <a:pPr marL="173336" indent="-173336">
              <a:buFont typeface="Arial" panose="020B0604020202020204" pitchFamily="34" charset="0"/>
              <a:buChar char="•"/>
            </a:pPr>
            <a:endParaRPr lang="en-US" baseline="0" dirty="0" smtClean="0">
              <a:solidFill>
                <a:schemeClr val="tx1"/>
              </a:solidFill>
            </a:endParaRPr>
          </a:p>
          <a:p>
            <a:r>
              <a:rPr lang="en-US" sz="1200" b="1" i="0" kern="1200" dirty="0" smtClean="0">
                <a:solidFill>
                  <a:schemeClr val="tx1"/>
                </a:solidFill>
                <a:effectLst/>
                <a:latin typeface="+mn-lt"/>
                <a:ea typeface="+mn-ea"/>
                <a:cs typeface="+mn-cs"/>
              </a:rPr>
              <a:t>Contested Claims</a:t>
            </a: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1" i="0" u="sng" kern="1200" dirty="0" smtClean="0">
                <a:solidFill>
                  <a:srgbClr val="FF0000"/>
                </a:solidFill>
                <a:effectLst/>
                <a:latin typeface="+mn-lt"/>
                <a:ea typeface="+mn-ea"/>
                <a:cs typeface="+mn-cs"/>
              </a:rPr>
              <a:t>statute provides that any person who may be damaged by use of the water as claimed may file an action in district court to obtain a judicial determination the validity of the claim.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is </a:t>
            </a:r>
            <a:r>
              <a:rPr lang="en-US" sz="1200" b="1" i="0" u="sng" kern="1200" dirty="0" smtClean="0">
                <a:solidFill>
                  <a:schemeClr val="tx1"/>
                </a:solidFill>
                <a:effectLst/>
                <a:latin typeface="+mn-lt"/>
                <a:ea typeface="+mn-ea"/>
                <a:cs typeface="+mn-cs"/>
              </a:rPr>
              <a:t>no provision in the statute for the state engineer to adjudicate validity of the claim </a:t>
            </a:r>
            <a:r>
              <a:rPr lang="en-US" sz="1200" b="0" i="0" kern="1200" dirty="0" smtClean="0">
                <a:solidFill>
                  <a:schemeClr val="tx1"/>
                </a:solidFill>
                <a:effectLst/>
                <a:latin typeface="+mn-lt"/>
                <a:ea typeface="+mn-ea"/>
                <a:cs typeface="+mn-cs"/>
              </a:rPr>
              <a:t>although the report should include a clear proposed determination if possible.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water right status is set to “blank” in recognition that a filed claim is just that until a judicial proceeding occurs – either an through a general adjudication or a private action - which either validates or invalidates the claim.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statute indicates that </a:t>
            </a:r>
            <a:r>
              <a:rPr lang="en-US" sz="1200" b="1" i="0" u="sng" kern="1200" dirty="0" smtClean="0">
                <a:solidFill>
                  <a:schemeClr val="tx1"/>
                </a:solidFill>
                <a:effectLst/>
                <a:latin typeface="+mn-lt"/>
                <a:ea typeface="+mn-ea"/>
                <a:cs typeface="+mn-cs"/>
              </a:rPr>
              <a:t>if the office is notified of action challenging the validity of the claim all processing of applications based on the claim should be suspended until the issue is resolved.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enforce this provision any notice of action should be placed on the water right file and the water right database “LITIGATION” flag should be set until notice is received the litigation is completed.</a:t>
            </a:r>
          </a:p>
          <a:p>
            <a:endParaRPr lang="en-US" sz="1200" b="0" i="0" kern="120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If the court determines the right is invalid the status is to be changed to DISALLOWED.</a:t>
            </a:r>
          </a:p>
          <a:p>
            <a:pPr marL="0" indent="0">
              <a:buFont typeface="Arial" panose="020B0604020202020204" pitchFamily="34" charset="0"/>
              <a:buNone/>
            </a:pP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865FBD21-7723-4EC3-9417-489A12B436F0}" type="slidenum">
              <a:rPr lang="en-US" smtClean="0"/>
              <a:t>10</a:t>
            </a:fld>
            <a:endParaRPr lang="en-US" dirty="0"/>
          </a:p>
        </p:txBody>
      </p:sp>
    </p:spTree>
    <p:extLst>
      <p:ext uri="{BB962C8B-B14F-4D97-AF65-F5344CB8AC3E}">
        <p14:creationId xmlns:p14="http://schemas.microsoft.com/office/powerpoint/2010/main" val="428481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These forms can be obtained on our website, by mail, or by personal visit. Assistance in preparing the applications is also provided by the State Engineer’s staff.</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11</a:t>
            </a:fld>
            <a:endParaRPr lang="en-US" dirty="0"/>
          </a:p>
        </p:txBody>
      </p:sp>
    </p:spTree>
    <p:extLst>
      <p:ext uri="{BB962C8B-B14F-4D97-AF65-F5344CB8AC3E}">
        <p14:creationId xmlns:p14="http://schemas.microsoft.com/office/powerpoint/2010/main" val="312796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Applications to appropriate are filed to create a new water right in areas of the state that are</a:t>
            </a:r>
            <a:r>
              <a:rPr lang="en-US" altLang="en-US" baseline="0" dirty="0" smtClean="0">
                <a:cs typeface="Times New Roman" charset="0"/>
              </a:rPr>
              <a:t> still open to appropriate water.</a:t>
            </a:r>
          </a:p>
          <a:p>
            <a:pPr eaLnBrk="1" hangingPunct="1"/>
            <a:endParaRPr lang="en-US" altLang="en-US" baseline="0" dirty="0" smtClean="0">
              <a:cs typeface="Times New Roman" charset="0"/>
            </a:endParaRPr>
          </a:p>
          <a:p>
            <a:pPr eaLnBrk="1" hangingPunct="1"/>
            <a:r>
              <a:rPr lang="en-US" altLang="en-US" dirty="0" smtClean="0">
                <a:cs typeface="Times New Roman" charset="0"/>
              </a:rPr>
              <a:t>Many drainage areas of the state are now closed to or limited in new applications to appropriate due to the lack of available unappropriated water. </a:t>
            </a:r>
          </a:p>
          <a:p>
            <a:pPr eaLnBrk="1" hangingPunct="1"/>
            <a:endParaRPr lang="en-US" altLang="en-US" dirty="0" smtClean="0">
              <a:cs typeface="Times New Roman" charset="0"/>
            </a:endParaRPr>
          </a:p>
          <a:p>
            <a:pPr eaLnBrk="1" hangingPunct="1"/>
            <a:r>
              <a:rPr lang="en-US" altLang="en-US" dirty="0" smtClean="0">
                <a:cs typeface="Times New Roman" charset="0"/>
              </a:rPr>
              <a:t>Each water</a:t>
            </a:r>
            <a:r>
              <a:rPr lang="en-US" altLang="en-US" baseline="0" dirty="0" smtClean="0">
                <a:cs typeface="Times New Roman" charset="0"/>
              </a:rPr>
              <a:t> right area has unique policies:</a:t>
            </a:r>
          </a:p>
          <a:p>
            <a:pPr marL="173336" indent="-173336">
              <a:buFont typeface="Arial" panose="020B0604020202020204" pitchFamily="34" charset="0"/>
              <a:buChar char="•"/>
            </a:pPr>
            <a:r>
              <a:rPr lang="en-US" altLang="en-US" baseline="0" dirty="0" smtClean="0">
                <a:cs typeface="Times New Roman" charset="0"/>
              </a:rPr>
              <a:t>Some may be closed for any appropriations</a:t>
            </a:r>
          </a:p>
          <a:p>
            <a:pPr marL="173336" indent="-173336">
              <a:buFont typeface="Arial" panose="020B0604020202020204" pitchFamily="34" charset="0"/>
              <a:buChar char="•"/>
            </a:pPr>
            <a:r>
              <a:rPr lang="en-US" altLang="en-US" baseline="0" dirty="0" smtClean="0">
                <a:cs typeface="Times New Roman" charset="0"/>
              </a:rPr>
              <a:t>Some may be open for large appropriations</a:t>
            </a:r>
          </a:p>
          <a:p>
            <a:pPr marL="173336" indent="-173336">
              <a:buFont typeface="Arial" panose="020B0604020202020204" pitchFamily="34" charset="0"/>
              <a:buChar char="•"/>
            </a:pPr>
            <a:r>
              <a:rPr lang="en-US" altLang="en-US" baseline="0" dirty="0" smtClean="0">
                <a:cs typeface="Times New Roman" charset="0"/>
              </a:rPr>
              <a:t>Some are open for small domestic filings </a:t>
            </a:r>
          </a:p>
          <a:p>
            <a:pPr marL="635565" lvl="1" indent="-173336">
              <a:buFont typeface="Arial" panose="020B0604020202020204" pitchFamily="34" charset="0"/>
              <a:buChar char="•"/>
            </a:pPr>
            <a:r>
              <a:rPr lang="en-US" altLang="en-US" baseline="0" dirty="0" smtClean="0">
                <a:cs typeface="Times New Roman" charset="0"/>
              </a:rPr>
              <a:t>Which is enough water for one domestic use, 10 livestock and between 0.25 acre to 1.0 acre of irrigation (lawn, garden, pasture, etc., anything that is being watered outside) depending on the area….</a:t>
            </a:r>
            <a:r>
              <a:rPr lang="en-US" altLang="en-US" b="1" baseline="0" dirty="0" smtClean="0">
                <a:cs typeface="Times New Roman" charset="0"/>
              </a:rPr>
              <a:t>or for an equivalent amount of livestock</a:t>
            </a:r>
            <a:r>
              <a:rPr lang="en-US" altLang="en-US" baseline="0" dirty="0" smtClean="0">
                <a:cs typeface="Times New Roman" charset="0"/>
              </a:rPr>
              <a:t>.</a:t>
            </a:r>
            <a:endParaRPr lang="en-US" altLang="en-US" dirty="0" smtClean="0">
              <a:cs typeface="Times New Roman" charset="0"/>
            </a:endParaRPr>
          </a:p>
          <a:p>
            <a:pPr eaLnBrk="1" hangingPunct="1"/>
            <a:endParaRPr lang="en-US" altLang="en-US" dirty="0" smtClean="0">
              <a:cs typeface="Times New Roman" charset="0"/>
            </a:endParaRPr>
          </a:p>
          <a:p>
            <a:pPr eaLnBrk="1" hangingPunct="1"/>
            <a:r>
              <a:rPr lang="en-US" altLang="en-US" dirty="0" smtClean="0">
                <a:cs typeface="Times New Roman" charset="0"/>
              </a:rPr>
              <a:t>However, even in closed areas, proposals for projects that will not consume water and will return it to the hydrologic system (such as hydropower, geothermal or heat transfer) can still be considered.</a:t>
            </a:r>
          </a:p>
          <a:p>
            <a:pPr eaLnBrk="1" hangingPunct="1"/>
            <a:endParaRPr lang="en-US" altLang="en-US" dirty="0" smtClean="0">
              <a:cs typeface="Times New Roman" charset="0"/>
            </a:endParaRPr>
          </a:p>
          <a:p>
            <a:pPr eaLnBrk="1" hangingPunct="1"/>
            <a:r>
              <a:rPr lang="en-US" altLang="en-US" dirty="0" smtClean="0">
                <a:cs typeface="Times New Roman" charset="0"/>
              </a:rPr>
              <a:t>Usually</a:t>
            </a:r>
            <a:r>
              <a:rPr lang="en-US" altLang="en-US" baseline="0" dirty="0" smtClean="0">
                <a:cs typeface="Times New Roman" charset="0"/>
              </a:rPr>
              <a:t> will be approved when there is an immediate need for water, Not for speculation or </a:t>
            </a:r>
            <a:r>
              <a:rPr lang="en-US" altLang="en-US" baseline="0" dirty="0" smtClean="0">
                <a:cs typeface="Times New Roman" charset="0"/>
              </a:rPr>
              <a:t>monopoly.</a:t>
            </a:r>
            <a:endParaRPr lang="en-US" altLang="en-US" baseline="0" dirty="0" smtClean="0">
              <a:cs typeface="Times New Roman" charset="0"/>
            </a:endParaRPr>
          </a:p>
          <a:p>
            <a:pPr eaLnBrk="1" hangingPunct="1"/>
            <a:endParaRPr lang="en-US" altLang="en-US" baseline="0" dirty="0" smtClean="0">
              <a:cs typeface="Times New Roman" charset="0"/>
            </a:endParaRPr>
          </a:p>
          <a:p>
            <a:pPr eaLnBrk="1" hangingPunct="1"/>
            <a:r>
              <a:rPr lang="en-US" altLang="en-US" b="1" baseline="0" dirty="0" smtClean="0">
                <a:cs typeface="Times New Roman" charset="0"/>
              </a:rPr>
              <a:t>Get map of open areas in the State</a:t>
            </a:r>
            <a:endParaRPr lang="en-US" altLang="en-US" b="1" dirty="0" smtClean="0">
              <a:cs typeface="Times New Roman" charset="0"/>
            </a:endParaRPr>
          </a:p>
          <a:p>
            <a:pPr eaLnBrk="1" hangingPunct="1"/>
            <a:endParaRPr lang="en-US" altLang="en-US" dirty="0" smtClean="0">
              <a:cs typeface="Times New Roman" charset="0"/>
            </a:endParaRPr>
          </a:p>
          <a:p>
            <a:pPr eaLnBrk="1" hangingPunct="1"/>
            <a:r>
              <a:rPr lang="en-US" altLang="en-US" dirty="0" smtClean="0">
                <a:cs typeface="Times New Roman" charset="0"/>
              </a:rPr>
              <a:t>Extra Notes:</a:t>
            </a:r>
          </a:p>
          <a:p>
            <a:pPr eaLnBrk="1" hangingPunct="1"/>
            <a:r>
              <a:rPr lang="en-US" altLang="en-US" dirty="0" smtClean="0">
                <a:cs typeface="Times New Roman" charset="0"/>
              </a:rPr>
              <a:t>Applications to Appropriate Water are submitted to the State Engineer.  They are subject to a process of public notice, possible protest by other users, review of the proposal and available data on water resources and other rights in the area, meetings, etc.  Then, the State Engineer may approve or reject the applications.  Those filings that are approved have time frames in which the water must be placed to beneficial use.  Upon making such use, proof of beneficial use is filed.  Upon review by the State Engineer, proof is accepted or rejected.  If accepted, certificates of beneficial use are issued  Larger applications to appropriate can be segregated to accommodate separate rates of development, ownership by separate parties, or modification of parts of the original project. </a:t>
            </a:r>
          </a:p>
          <a:p>
            <a:pPr eaLnBrk="1" hangingPunct="1"/>
            <a:r>
              <a:rPr lang="en-US" altLang="en-US" dirty="0" smtClean="0">
                <a:cs typeface="Times New Roman" charset="0"/>
              </a:rPr>
              <a:t>Section 73-3 of the Utah Code addresses applications to appropriate.  Applications to appropriate involving transport and use of the water in whole or part in another state must meet the special conditions required by state statutes concerning water exports (Section 73-3a, Utah Code).  Applications to appropriate that involve geothermal fluids must meet the special conditions required by state statutes and rules regarding such projects (Section 73-22 of Utah Code and Rule 655-1 of Administrative Rules).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12</a:t>
            </a:fld>
            <a:endParaRPr lang="en-US" dirty="0"/>
          </a:p>
        </p:txBody>
      </p:sp>
    </p:spTree>
    <p:extLst>
      <p:ext uri="{BB962C8B-B14F-4D97-AF65-F5344CB8AC3E}">
        <p14:creationId xmlns:p14="http://schemas.microsoft.com/office/powerpoint/2010/main" val="166602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Applications to appropriate are filed to create a new water right in areas of the state that are</a:t>
            </a:r>
            <a:r>
              <a:rPr lang="en-US" altLang="en-US" baseline="0" dirty="0" smtClean="0">
                <a:cs typeface="Times New Roman" charset="0"/>
              </a:rPr>
              <a:t> still open to appropriate water.</a:t>
            </a:r>
          </a:p>
          <a:p>
            <a:pPr eaLnBrk="1" hangingPunct="1"/>
            <a:endParaRPr lang="en-US" altLang="en-US" baseline="0" dirty="0" smtClean="0">
              <a:cs typeface="Times New Roman" charset="0"/>
            </a:endParaRPr>
          </a:p>
          <a:p>
            <a:pPr eaLnBrk="1" hangingPunct="1"/>
            <a:r>
              <a:rPr lang="en-US" altLang="en-US" dirty="0" smtClean="0">
                <a:cs typeface="Times New Roman" charset="0"/>
              </a:rPr>
              <a:t>Many drainage areas of the state are now closed to or limited in new applications to appropriate due to the lack of available unappropriated water. </a:t>
            </a:r>
          </a:p>
          <a:p>
            <a:pPr eaLnBrk="1" hangingPunct="1"/>
            <a:endParaRPr lang="en-US" altLang="en-US" dirty="0" smtClean="0">
              <a:cs typeface="Times New Roman" charset="0"/>
            </a:endParaRPr>
          </a:p>
        </p:txBody>
      </p:sp>
      <p:sp>
        <p:nvSpPr>
          <p:cNvPr id="4" name="Slide Number Placeholder 3"/>
          <p:cNvSpPr>
            <a:spLocks noGrp="1"/>
          </p:cNvSpPr>
          <p:nvPr>
            <p:ph type="sldNum" sz="quarter" idx="10"/>
          </p:nvPr>
        </p:nvSpPr>
        <p:spPr/>
        <p:txBody>
          <a:bodyPr/>
          <a:lstStyle/>
          <a:p>
            <a:fld id="{865FBD21-7723-4EC3-9417-489A12B436F0}" type="slidenum">
              <a:rPr lang="en-US" smtClean="0"/>
              <a:t>13</a:t>
            </a:fld>
            <a:endParaRPr lang="en-US" dirty="0"/>
          </a:p>
        </p:txBody>
      </p:sp>
    </p:spTree>
    <p:extLst>
      <p:ext uri="{BB962C8B-B14F-4D97-AF65-F5344CB8AC3E}">
        <p14:creationId xmlns:p14="http://schemas.microsoft.com/office/powerpoint/2010/main" val="166602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Forms to apply for appropriation of water are available from the Division of Water Rights.  They can be obtained on our website, by mail, or by personal visit.  Assistance in preparing the applications is also provided by the State Engineer’s staff.</a:t>
            </a:r>
          </a:p>
        </p:txBody>
      </p:sp>
      <p:sp>
        <p:nvSpPr>
          <p:cNvPr id="4" name="Slide Number Placeholder 3"/>
          <p:cNvSpPr>
            <a:spLocks noGrp="1"/>
          </p:cNvSpPr>
          <p:nvPr>
            <p:ph type="sldNum" sz="quarter" idx="10"/>
          </p:nvPr>
        </p:nvSpPr>
        <p:spPr/>
        <p:txBody>
          <a:bodyPr/>
          <a:lstStyle/>
          <a:p>
            <a:fld id="{865FBD21-7723-4EC3-9417-489A12B436F0}" type="slidenum">
              <a:rPr lang="en-US" smtClean="0"/>
              <a:t>14</a:t>
            </a:fld>
            <a:endParaRPr lang="en-US" dirty="0"/>
          </a:p>
        </p:txBody>
      </p:sp>
    </p:spTree>
    <p:extLst>
      <p:ext uri="{BB962C8B-B14F-4D97-AF65-F5344CB8AC3E}">
        <p14:creationId xmlns:p14="http://schemas.microsoft.com/office/powerpoint/2010/main" val="3903596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cs typeface="Times New Roman" charset="0"/>
              </a:rPr>
              <a:t>Because so many water sources and drainage areas are closed or limited for new appropriations, change applications on existing rights are a large and increasing percentage of filings with the State Engineer.</a:t>
            </a:r>
          </a:p>
          <a:p>
            <a:pPr defTabSz="924458">
              <a:defRPr/>
            </a:pPr>
            <a:endParaRPr lang="en-US" altLang="en-US" dirty="0" smtClean="0">
              <a:cs typeface="Times New Roman" charset="0"/>
            </a:endParaRPr>
          </a:p>
          <a:p>
            <a:pPr defTabSz="924458">
              <a:defRPr/>
            </a:pPr>
            <a:r>
              <a:rPr lang="en-US" altLang="en-US" dirty="0" smtClean="0">
                <a:cs typeface="Times New Roman" charset="0"/>
              </a:rPr>
              <a:t>Rights or portions of rights can be amended by permanent change applications. </a:t>
            </a:r>
          </a:p>
          <a:p>
            <a:pPr defTabSz="924458">
              <a:defRPr/>
            </a:pPr>
            <a:r>
              <a:rPr lang="en-US" altLang="en-US" dirty="0" smtClean="0">
                <a:cs typeface="Times New Roman" charset="0"/>
              </a:rPr>
              <a:t>These filings can modify:</a:t>
            </a:r>
          </a:p>
          <a:p>
            <a:pPr marL="173336" indent="-173336" defTabSz="924458">
              <a:buFont typeface="Arial" panose="020B0604020202020204" pitchFamily="34" charset="0"/>
              <a:buChar char="•"/>
              <a:defRPr/>
            </a:pPr>
            <a:r>
              <a:rPr lang="en-US" altLang="en-US" dirty="0" smtClean="0">
                <a:cs typeface="Times New Roman" charset="0"/>
              </a:rPr>
              <a:t>point of diversion</a:t>
            </a:r>
          </a:p>
          <a:p>
            <a:pPr marL="173336" indent="-173336" defTabSz="924458">
              <a:buFont typeface="Arial" panose="020B0604020202020204" pitchFamily="34" charset="0"/>
              <a:buChar char="•"/>
              <a:defRPr/>
            </a:pPr>
            <a:r>
              <a:rPr lang="en-US" altLang="en-US" dirty="0" smtClean="0">
                <a:cs typeface="Times New Roman" charset="0"/>
              </a:rPr>
              <a:t>nature of use</a:t>
            </a:r>
          </a:p>
          <a:p>
            <a:pPr marL="173336" indent="-173336" defTabSz="924458">
              <a:buFont typeface="Arial" panose="020B0604020202020204" pitchFamily="34" charset="0"/>
              <a:buChar char="•"/>
              <a:defRPr/>
            </a:pPr>
            <a:r>
              <a:rPr lang="en-US" altLang="en-US" dirty="0" smtClean="0">
                <a:cs typeface="Times New Roman" charset="0"/>
              </a:rPr>
              <a:t>place of use</a:t>
            </a:r>
          </a:p>
          <a:p>
            <a:pPr marL="173336" indent="-173336" defTabSz="924458">
              <a:buFont typeface="Arial" panose="020B0604020202020204" pitchFamily="34" charset="0"/>
              <a:buChar char="•"/>
              <a:defRPr/>
            </a:pPr>
            <a:r>
              <a:rPr lang="en-US" altLang="en-US" dirty="0" smtClean="0">
                <a:cs typeface="Times New Roman" charset="0"/>
              </a:rPr>
              <a:t>storage of rights. </a:t>
            </a:r>
          </a:p>
          <a:p>
            <a:pPr defTabSz="924458">
              <a:defRPr/>
            </a:pPr>
            <a:endParaRPr lang="en-US" altLang="en-US" dirty="0" smtClean="0">
              <a:cs typeface="Times New Roman" charset="0"/>
            </a:endParaRPr>
          </a:p>
          <a:p>
            <a:pPr defTabSz="924458">
              <a:defRPr/>
            </a:pPr>
            <a:r>
              <a:rPr lang="en-US" altLang="en-US" dirty="0" smtClean="0">
                <a:cs typeface="Times New Roman" charset="0"/>
              </a:rPr>
              <a:t>Change applications can be filed on approved applications to appropriate to change any</a:t>
            </a:r>
            <a:r>
              <a:rPr lang="en-US" altLang="en-US" baseline="0" dirty="0" smtClean="0">
                <a:cs typeface="Times New Roman" charset="0"/>
              </a:rPr>
              <a:t> aspect of the application.</a:t>
            </a:r>
          </a:p>
          <a:p>
            <a:pPr marL="173336" indent="-173336" defTabSz="924458">
              <a:buFont typeface="Arial" panose="020B0604020202020204" pitchFamily="34" charset="0"/>
              <a:buChar char="•"/>
              <a:defRPr/>
            </a:pPr>
            <a:r>
              <a:rPr lang="en-US" altLang="en-US" baseline="0" dirty="0" smtClean="0">
                <a:cs typeface="Times New Roman" charset="0"/>
              </a:rPr>
              <a:t>This will amend the original application to the proposed changes</a:t>
            </a:r>
          </a:p>
          <a:p>
            <a:pPr marL="173336" indent="-173336" defTabSz="924458">
              <a:buFont typeface="Arial" panose="020B0604020202020204" pitchFamily="34" charset="0"/>
              <a:buChar char="•"/>
              <a:defRPr/>
            </a:pPr>
            <a:r>
              <a:rPr lang="en-US" altLang="en-US" baseline="0" dirty="0" smtClean="0">
                <a:cs typeface="Times New Roman" charset="0"/>
              </a:rPr>
              <a:t>However, filing a change on an application to appropriate does NOT extend the original proof due date of the original application</a:t>
            </a:r>
            <a:endParaRPr lang="en-US" altLang="en-US" dirty="0" smtClean="0">
              <a:cs typeface="Times New Roman" charset="0"/>
            </a:endParaRPr>
          </a:p>
          <a:p>
            <a:pPr defTabSz="924458">
              <a:defRPr/>
            </a:pPr>
            <a:endParaRPr lang="en-US" altLang="en-US" dirty="0" smtClean="0">
              <a:cs typeface="Times New Roman" charset="0"/>
            </a:endParaRPr>
          </a:p>
          <a:p>
            <a:pPr defTabSz="924458">
              <a:defRPr/>
            </a:pPr>
            <a:r>
              <a:rPr lang="en-US" altLang="en-US" dirty="0" smtClean="0">
                <a:cs typeface="Times New Roman" charset="0"/>
              </a:rPr>
              <a:t>If you only</a:t>
            </a:r>
            <a:r>
              <a:rPr lang="en-US" altLang="en-US" baseline="0" dirty="0" smtClean="0">
                <a:cs typeface="Times New Roman" charset="0"/>
              </a:rPr>
              <a:t> need to replace a well, no more than 150 feet away from the old well; you do not need to file a change application.  AS LONG AS YOU ABANDONE THE OLD WELL.</a:t>
            </a:r>
          </a:p>
          <a:p>
            <a:pPr defTabSz="924458">
              <a:defRPr/>
            </a:pPr>
            <a:endParaRPr lang="en-US" altLang="en-US" baseline="0" dirty="0" smtClean="0">
              <a:cs typeface="Times New Roman" charset="0"/>
            </a:endParaRPr>
          </a:p>
          <a:p>
            <a:pPr defTabSz="924458">
              <a:defRPr/>
            </a:pPr>
            <a:r>
              <a:rPr lang="en-US" altLang="en-US" baseline="0" dirty="0" smtClean="0">
                <a:cs typeface="Times New Roman" charset="0"/>
              </a:rPr>
              <a:t>If the new well is more than 150 feet away from the old well, or you are changing how the water is to be used or changing the place where the water is used, then you must file a change application.</a:t>
            </a:r>
            <a:endParaRPr lang="en-US" altLang="en-US" dirty="0" smtClean="0">
              <a:cs typeface="Times New Roman" charset="0"/>
            </a:endParaRPr>
          </a:p>
          <a:p>
            <a:pPr defTabSz="924458">
              <a:defRPr/>
            </a:pPr>
            <a:endParaRPr lang="en-US" altLang="en-US" dirty="0" smtClean="0">
              <a:cs typeface="Times New Roman" charset="0"/>
            </a:endParaRPr>
          </a:p>
          <a:p>
            <a:pPr defTabSz="924458">
              <a:defRPr/>
            </a:pPr>
            <a:endParaRPr lang="en-US" altLang="en-US" dirty="0" smtClean="0">
              <a:cs typeface="Times New Roman" charset="0"/>
            </a:endParaRPr>
          </a:p>
          <a:p>
            <a:pPr defTabSz="924458">
              <a:defRPr/>
            </a:pPr>
            <a:r>
              <a:rPr lang="en-US" altLang="en-US" dirty="0" smtClean="0">
                <a:cs typeface="Times New Roman" charset="0"/>
              </a:rPr>
              <a:t>Extra Notes:</a:t>
            </a:r>
          </a:p>
          <a:p>
            <a:pPr defTabSz="924458">
              <a:defRPr/>
            </a:pPr>
            <a:r>
              <a:rPr lang="en-US" altLang="en-US" dirty="0" smtClean="0">
                <a:cs typeface="Times New Roman" charset="0"/>
              </a:rPr>
              <a:t>They are subject to the same processes and review as applications to appropriate.  Certificated permanent change applications can transform the parameters of their associated rights and thus accommodate new water projects by the retirement of original water uses.  Approved temporary change applications can authorize the use of permanent rights for different projects on a short-term basis.  They expire after a maximum of one year from approval, and the rights return to their original parameters.  Changes involving diversion or use of water in another state must meet the special conditions required by state statutes concerning water exports.  Statute 73-3-3 of the Utah Code deals specifically with change applications.</a:t>
            </a:r>
          </a:p>
          <a:p>
            <a:pPr defTabSz="924458">
              <a:defRPr/>
            </a:pPr>
            <a:endParaRPr lang="en-US" altLang="en-US" dirty="0" smtClean="0">
              <a:cs typeface="Times New Roman" charset="0"/>
            </a:endParaRPr>
          </a:p>
          <a:p>
            <a:pPr defTabSz="924458">
              <a:defRPr/>
            </a:pPr>
            <a:endParaRPr lang="en-US" altLang="en-US" dirty="0" smtClean="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15</a:t>
            </a:fld>
            <a:endParaRPr lang="en-US" dirty="0"/>
          </a:p>
        </p:txBody>
      </p:sp>
    </p:spTree>
    <p:extLst>
      <p:ext uri="{BB962C8B-B14F-4D97-AF65-F5344CB8AC3E}">
        <p14:creationId xmlns:p14="http://schemas.microsoft.com/office/powerpoint/2010/main" val="194074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Forms to apply to change water rights are available from the Division of Water Rights.  They can be obtained on our website, by mail, or by personal visit.  Assistance in preparing the applications is also provided by the State Engineer’s staff.</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16</a:t>
            </a:fld>
            <a:endParaRPr lang="en-US" dirty="0"/>
          </a:p>
        </p:txBody>
      </p:sp>
    </p:spTree>
    <p:extLst>
      <p:ext uri="{BB962C8B-B14F-4D97-AF65-F5344CB8AC3E}">
        <p14:creationId xmlns:p14="http://schemas.microsoft.com/office/powerpoint/2010/main" val="128811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Statute 73-3-27 of Utah Code addresses Segregations.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Perfected rights are increasingly being broken into separate pieces due to ownership changes or other reasons.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Requests to Segregate a Water Right are filed with the State Engineer and have a $50 processing fee.  When completed, a separate water right number is given to the new segregated portion.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many areas of the state are closed to new appropriations of water, water rights are obtained by purchase of all or portions of existing filings or water rights.  The new owners may desire their own water right numbers for clarity in record keeping and maintenance of independent responsibility for water right notices and other administrative functions.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owners may also wish to amend their portions of the rights to facilitate different projects separate from the original water right.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Segregations are done:  </a:t>
            </a:r>
            <a:r>
              <a:rPr lang="en-US" sz="1200" kern="1200" dirty="0" smtClean="0">
                <a:solidFill>
                  <a:schemeClr val="tx1"/>
                </a:solidFill>
                <a:effectLst/>
                <a:latin typeface="+mn-lt"/>
                <a:ea typeface="+mn-ea"/>
                <a:cs typeface="+mn-cs"/>
              </a:rPr>
              <a:t>To split an existing water right into one or more separate water rights.</a:t>
            </a:r>
          </a:p>
          <a:p>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r>
              <a:rPr lang="en-US" sz="1200" b="1" kern="1200" dirty="0" smtClean="0">
                <a:solidFill>
                  <a:schemeClr val="tx1"/>
                </a:solidFill>
                <a:effectLst/>
                <a:latin typeface="+mn-lt"/>
                <a:ea typeface="+mn-ea"/>
                <a:cs typeface="+mn-cs"/>
              </a:rPr>
              <a:t>Segregations are</a:t>
            </a:r>
            <a:r>
              <a:rPr lang="en-US" sz="1200" b="1" kern="1200" baseline="0" dirty="0" smtClean="0">
                <a:solidFill>
                  <a:schemeClr val="tx1"/>
                </a:solidFill>
                <a:effectLst/>
                <a:latin typeface="+mn-lt"/>
                <a:ea typeface="+mn-ea"/>
                <a:cs typeface="+mn-cs"/>
              </a:rPr>
              <a:t> done:  </a:t>
            </a:r>
            <a:r>
              <a:rPr lang="en-US" sz="1200" kern="1200" dirty="0" smtClean="0">
                <a:solidFill>
                  <a:schemeClr val="tx1"/>
                </a:solidFill>
                <a:effectLst/>
                <a:latin typeface="+mn-lt"/>
                <a:ea typeface="+mn-ea"/>
                <a:cs typeface="+mn-cs"/>
              </a:rPr>
              <a:t>To separate interest of an owner in a water right to file an application on their portion only.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Many times segregations are done as part of filing a change application or as</a:t>
            </a:r>
            <a:r>
              <a:rPr lang="en-US" sz="1200" kern="1200" baseline="0" dirty="0" smtClean="0">
                <a:solidFill>
                  <a:schemeClr val="tx1"/>
                </a:solidFill>
                <a:effectLst/>
                <a:latin typeface="+mn-lt"/>
                <a:ea typeface="+mn-ea"/>
                <a:cs typeface="+mn-cs"/>
              </a:rPr>
              <a:t> required by what the applicant has requested to be part of an application.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can also occur when a portion of the right has been sold, and the new owner wants to pursue development of his portion separately or differently from the original party.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Segregations are done: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divide up a portion of water right to file proof on the developed portion of the right.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can occur when an applicant wants to prove beneficial use on the portion that is done but retain more time to complete the remainder of the right in the future.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Irrigation Shares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 perfected water rights are in the names of irrigation or water companies.  These private entities serve a number of water users through company diversion and transmission systems.  Access to and use of the water is based on ownership of shares within the company.  Some companies have policies that allow some shareholders to develop their own diversion and distribution systems separate from the main company facilities to handle somewhat independent projects.  While the historical water rights remain in the companies’ names, these separate developments have their own water right numbers to administer these individual projects.  Separation of these types of filings is handled administratively by the State Engineer by share statements.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Just because</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Sometimes an owner just wants their own water</a:t>
            </a:r>
            <a:r>
              <a:rPr lang="en-US" sz="1200" b="0" kern="1200" baseline="0" dirty="0" smtClean="0">
                <a:solidFill>
                  <a:schemeClr val="tx1"/>
                </a:solidFill>
                <a:effectLst/>
                <a:latin typeface="+mn-lt"/>
                <a:ea typeface="+mn-ea"/>
                <a:cs typeface="+mn-cs"/>
              </a:rPr>
              <a:t> right number</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17</a:t>
            </a:fld>
            <a:endParaRPr lang="en-US" dirty="0"/>
          </a:p>
        </p:txBody>
      </p:sp>
    </p:spTree>
    <p:extLst>
      <p:ext uri="{BB962C8B-B14F-4D97-AF65-F5344CB8AC3E}">
        <p14:creationId xmlns:p14="http://schemas.microsoft.com/office/powerpoint/2010/main" val="1940745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segregations</a:t>
            </a:r>
            <a:r>
              <a:rPr lang="en-US" baseline="0" dirty="0" smtClean="0"/>
              <a:t> are equal, easy or clean</a:t>
            </a:r>
          </a:p>
          <a:p>
            <a:endParaRPr lang="en-US" baseline="0" dirty="0" smtClean="0"/>
          </a:p>
          <a:p>
            <a:r>
              <a:rPr lang="en-US" baseline="0" dirty="0" smtClean="0"/>
              <a:t>There may be times that a segregation request cannot be processed.</a:t>
            </a:r>
          </a:p>
          <a:p>
            <a:endParaRPr lang="en-US" baseline="0" dirty="0" smtClean="0"/>
          </a:p>
          <a:p>
            <a:r>
              <a:rPr lang="en-US" b="1" baseline="0" dirty="0" smtClean="0"/>
              <a:t>Some of the reasons may be:</a:t>
            </a:r>
          </a:p>
          <a:p>
            <a:pPr marL="171450" indent="-171450">
              <a:buFont typeface="Arial" panose="020B0604020202020204" pitchFamily="34" charset="0"/>
              <a:buChar char="•"/>
            </a:pPr>
            <a:r>
              <a:rPr lang="en-US" baseline="0" dirty="0" smtClean="0"/>
              <a:t>Segregation Request must be signed by all owners requesting the segregation</a:t>
            </a:r>
          </a:p>
          <a:p>
            <a:pPr marL="171450" indent="-171450">
              <a:buFont typeface="Arial" panose="020B0604020202020204" pitchFamily="34" charset="0"/>
              <a:buChar char="•"/>
            </a:pPr>
            <a:r>
              <a:rPr lang="en-US" baseline="0" dirty="0" smtClean="0"/>
              <a:t>Ownership or title has not been updated to the current owner</a:t>
            </a:r>
          </a:p>
          <a:p>
            <a:pPr marL="171450" indent="-171450">
              <a:buFont typeface="Arial" panose="020B0604020202020204" pitchFamily="34" charset="0"/>
              <a:buChar char="•"/>
            </a:pPr>
            <a:r>
              <a:rPr lang="en-US" baseline="0" dirty="0" smtClean="0"/>
              <a:t>Sole supplies have not been established on the water right or on the water use group</a:t>
            </a:r>
          </a:p>
          <a:p>
            <a:pPr marL="171450" indent="-171450">
              <a:buFont typeface="Arial" panose="020B0604020202020204" pitchFamily="34" charset="0"/>
              <a:buChar char="•"/>
            </a:pPr>
            <a:r>
              <a:rPr lang="en-US" baseline="0" dirty="0" smtClean="0"/>
              <a:t>Pending applications are not addressed</a:t>
            </a:r>
          </a:p>
          <a:p>
            <a:pPr marL="628650" lvl="1" indent="-171450">
              <a:buFont typeface="Arial" panose="020B0604020202020204" pitchFamily="34" charset="0"/>
              <a:buChar char="•"/>
            </a:pPr>
            <a:r>
              <a:rPr lang="en-US" baseline="0" dirty="0" smtClean="0"/>
              <a:t>If there is a pending change application on a water right; any portion requested to be segregated from the water right must also be segregated from the change application.</a:t>
            </a:r>
          </a:p>
          <a:p>
            <a:pPr marL="171450" indent="-171450">
              <a:buFont typeface="Arial" panose="020B0604020202020204" pitchFamily="34" charset="0"/>
              <a:buChar char="•"/>
            </a:pPr>
            <a:r>
              <a:rPr lang="en-US" dirty="0" smtClean="0"/>
              <a:t>If the water</a:t>
            </a:r>
            <a:r>
              <a:rPr lang="en-US" baseline="0" dirty="0" smtClean="0"/>
              <a:t> right has a CFS and acre-foot portion, the segregation request must describe what portion is to come each and the uses.</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18</a:t>
            </a:fld>
            <a:endParaRPr lang="en-US" dirty="0"/>
          </a:p>
        </p:txBody>
      </p:sp>
    </p:spTree>
    <p:extLst>
      <p:ext uri="{BB962C8B-B14F-4D97-AF65-F5344CB8AC3E}">
        <p14:creationId xmlns:p14="http://schemas.microsoft.com/office/powerpoint/2010/main" val="1940745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 Request to Segregate a Water Right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19</a:t>
            </a:fld>
            <a:endParaRPr lang="en-US" dirty="0"/>
          </a:p>
        </p:txBody>
      </p:sp>
    </p:spTree>
    <p:extLst>
      <p:ext uri="{BB962C8B-B14F-4D97-AF65-F5344CB8AC3E}">
        <p14:creationId xmlns:p14="http://schemas.microsoft.com/office/powerpoint/2010/main" val="19407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lot of people would like to come to our office and in five minutes have an approved application in their hands.  There are numerous reasons why this cannot happen.  We will discuss our processes that we are mandated by Utah State law to follow.</a:t>
            </a:r>
          </a:p>
          <a:p>
            <a:endParaRPr lang="en-US" baseline="0" dirty="0" smtClean="0"/>
          </a:p>
          <a:p>
            <a:r>
              <a:rPr lang="en-US" baseline="0" dirty="0" smtClean="0"/>
              <a:t>To begin a process, we need to have something to process.  In this case a water right application</a:t>
            </a:r>
          </a:p>
          <a:p>
            <a:endParaRPr lang="en-US" baseline="0" dirty="0" smtClean="0"/>
          </a:p>
          <a:p>
            <a:r>
              <a:rPr lang="en-US" baseline="0" dirty="0" smtClean="0"/>
              <a:t>How do we obtain a water right?</a:t>
            </a:r>
          </a:p>
          <a:p>
            <a:endParaRPr lang="en-US" baseline="0" dirty="0" smtClean="0"/>
          </a:p>
          <a:p>
            <a:r>
              <a:rPr lang="en-US" baseline="0" dirty="0" smtClean="0"/>
              <a:t>Several ways to obtain a water right</a:t>
            </a:r>
          </a:p>
          <a:p>
            <a:endParaRPr lang="en-US" baseline="0" dirty="0" smtClean="0"/>
          </a:p>
          <a:p>
            <a:pPr defTabSz="924458">
              <a:defRPr/>
            </a:pPr>
            <a:r>
              <a:rPr lang="en-US" dirty="0" smtClean="0"/>
              <a:t>These</a:t>
            </a:r>
            <a:r>
              <a:rPr lang="en-US" baseline="0" dirty="0" smtClean="0"/>
              <a:t> will be covered here very briefly.</a:t>
            </a:r>
          </a:p>
          <a:p>
            <a:endParaRPr lang="en-US" baseline="0" dirty="0" smtClean="0"/>
          </a:p>
          <a:p>
            <a:r>
              <a:rPr lang="en-US" b="1" i="1" baseline="0" dirty="0" smtClean="0">
                <a:solidFill>
                  <a:srgbClr val="FF0000"/>
                </a:solidFill>
              </a:rPr>
              <a:t>Do not use for Water User’s Workshop Presentation:</a:t>
            </a:r>
          </a:p>
          <a:p>
            <a:r>
              <a:rPr lang="en-US" baseline="0" dirty="0" smtClean="0">
                <a:solidFill>
                  <a:srgbClr val="FF0000"/>
                </a:solidFill>
              </a:rPr>
              <a:t>[I will discuss later the “why” you would want to file several of the most common applications and the “how” will be discussed in a later presentation]</a:t>
            </a:r>
          </a:p>
          <a:p>
            <a:endParaRPr lang="en-US" baseline="0" dirty="0" smtClean="0">
              <a:solidFill>
                <a:srgbClr val="CC0000"/>
              </a:solidFill>
            </a:endParaRPr>
          </a:p>
          <a:p>
            <a:r>
              <a:rPr lang="en-US" b="1" u="sng" baseline="0" dirty="0" smtClean="0"/>
              <a:t>Filing for a water right:</a:t>
            </a:r>
          </a:p>
          <a:p>
            <a:r>
              <a:rPr lang="en-US" baseline="0" dirty="0" smtClean="0"/>
              <a:t>When we talk about filing for a water right, it is done through the State Engineers Office or the Division of Water Rights.</a:t>
            </a:r>
          </a:p>
          <a:p>
            <a:r>
              <a:rPr lang="en-US" baseline="0" dirty="0" smtClean="0"/>
              <a:t>Filing for water in an area of the state that is open for appropriation.</a:t>
            </a:r>
          </a:p>
          <a:p>
            <a:r>
              <a:rPr lang="en-US" baseline="0" dirty="0" smtClean="0"/>
              <a:t>Filing Diligence claims showing that the water has been in continuous use prior to when the state legislation created the process for applying for surface and underground water.</a:t>
            </a:r>
          </a:p>
          <a:p>
            <a:endParaRPr lang="en-US" baseline="0" dirty="0" smtClean="0"/>
          </a:p>
          <a:p>
            <a:r>
              <a:rPr lang="en-US" b="1" u="sng" baseline="0" dirty="0" smtClean="0"/>
              <a:t>Purchasing property with existing water rights</a:t>
            </a:r>
          </a:p>
          <a:p>
            <a:r>
              <a:rPr lang="en-US" baseline="0" dirty="0" smtClean="0"/>
              <a:t>If the selling party does not reserve or keep the existing water rights then the water rights can transfer to the buyer by appurtenance.</a:t>
            </a:r>
          </a:p>
          <a:p>
            <a:endParaRPr lang="en-US" baseline="0" dirty="0" smtClean="0"/>
          </a:p>
          <a:p>
            <a:r>
              <a:rPr lang="en-US" baseline="0" dirty="0" smtClean="0"/>
              <a:t>Water can be considered to be an appurtenance to the property.</a:t>
            </a:r>
          </a:p>
          <a:p>
            <a:endParaRPr lang="en-US" baseline="0" dirty="0" smtClean="0"/>
          </a:p>
          <a:p>
            <a:r>
              <a:rPr lang="en-US" b="1" u="sng" baseline="0" dirty="0" smtClean="0"/>
              <a:t>Purchasing all or portion of an existing water right</a:t>
            </a:r>
          </a:p>
          <a:p>
            <a:r>
              <a:rPr lang="en-US" b="0" u="none" baseline="0" dirty="0" smtClean="0"/>
              <a:t>Can purchase a valid water right without the land on one piece of property and then transfer it to another property.  Transfer is subject to administrative policies of where the water originates and to where it is being proposed to be transferred to.</a:t>
            </a:r>
          </a:p>
          <a:p>
            <a:endParaRPr lang="en-US" b="0" u="none" baseline="0" dirty="0" smtClean="0"/>
          </a:p>
          <a:p>
            <a:r>
              <a:rPr lang="en-US" b="0" u="none" baseline="0" dirty="0" smtClean="0"/>
              <a:t>Purchasing water or land is a private transaction that our office would not be involved in. (and we usually do NOT want to be involved in)</a:t>
            </a:r>
          </a:p>
          <a:p>
            <a:endParaRPr lang="en-US" b="0" u="none" baseline="0" dirty="0" smtClean="0"/>
          </a:p>
          <a:p>
            <a:r>
              <a:rPr lang="en-US" b="0" u="none" baseline="0" dirty="0" smtClean="0"/>
              <a:t>Our office is usually notified after the deeds transferring title to the water right has been recorded and then the new owner provides copies of those deeds with a Report of Water Right Conveyance to our office to update the ownership records of the water right.</a:t>
            </a:r>
          </a:p>
          <a:p>
            <a:endParaRPr lang="en-US" b="0" u="none" baseline="0" dirty="0" smtClean="0"/>
          </a:p>
          <a:p>
            <a:endParaRPr lang="en-US" b="0" u="none" baseline="0"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a:t>
            </a:fld>
            <a:endParaRPr lang="en-US" dirty="0"/>
          </a:p>
        </p:txBody>
      </p:sp>
    </p:spTree>
    <p:extLst>
      <p:ext uri="{BB962C8B-B14F-4D97-AF65-F5344CB8AC3E}">
        <p14:creationId xmlns:p14="http://schemas.microsoft.com/office/powerpoint/2010/main" val="63092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cs typeface="Times New Roman" charset="0"/>
              </a:rPr>
              <a:t>Water rights can be modified by exchange applications. </a:t>
            </a:r>
          </a:p>
          <a:p>
            <a:pPr defTabSz="924458">
              <a:defRPr/>
            </a:pPr>
            <a:endParaRPr lang="en-US" altLang="en-US" dirty="0" smtClean="0">
              <a:cs typeface="Times New Roman" charset="0"/>
            </a:endParaRPr>
          </a:p>
          <a:p>
            <a:pPr defTabSz="924458">
              <a:defRPr/>
            </a:pPr>
            <a:r>
              <a:rPr lang="en-US" altLang="en-US" dirty="0" smtClean="0">
                <a:cs typeface="Times New Roman" charset="0"/>
              </a:rPr>
              <a:t>Exchange applications address relocation of points of diversion and uses of water rights on a conditional basis,</a:t>
            </a:r>
            <a:r>
              <a:rPr lang="en-US" altLang="en-US" baseline="0" dirty="0" smtClean="0">
                <a:cs typeface="Times New Roman" charset="0"/>
              </a:rPr>
              <a:t> which usually means it is based on a contract to exchange water with a conservancy district.</a:t>
            </a:r>
          </a:p>
          <a:p>
            <a:pPr defTabSz="924458">
              <a:defRPr/>
            </a:pPr>
            <a:endParaRPr lang="en-US" altLang="en-US" dirty="0" smtClean="0">
              <a:cs typeface="Times New Roman" charset="0"/>
            </a:endParaRPr>
          </a:p>
          <a:p>
            <a:pPr defTabSz="924458">
              <a:defRPr/>
            </a:pPr>
            <a:r>
              <a:rPr lang="en-US" altLang="en-US" dirty="0" smtClean="0">
                <a:cs typeface="Times New Roman" charset="0"/>
              </a:rPr>
              <a:t>In the event the applicants do not meet the conditions in which they hold interest in the water rights or the conditions of approval of the exchange applications, the exchanges cease</a:t>
            </a:r>
            <a:r>
              <a:rPr lang="en-US" altLang="en-US" baseline="0" dirty="0" smtClean="0">
                <a:cs typeface="Times New Roman" charset="0"/>
              </a:rPr>
              <a:t>;</a:t>
            </a:r>
            <a:endParaRPr lang="en-US" altLang="en-US" dirty="0" smtClean="0">
              <a:cs typeface="Times New Roman" charset="0"/>
            </a:endParaRPr>
          </a:p>
          <a:p>
            <a:pPr defTabSz="924458">
              <a:defRPr/>
            </a:pPr>
            <a:r>
              <a:rPr lang="en-US" altLang="en-US" dirty="0" smtClean="0">
                <a:cs typeface="Times New Roman" charset="0"/>
              </a:rPr>
              <a:t>And the underlying water rights revert back to their original parameters.</a:t>
            </a:r>
          </a:p>
          <a:p>
            <a:pPr defTabSz="924458">
              <a:defRPr/>
            </a:pPr>
            <a:endParaRPr lang="en-US" altLang="en-US" dirty="0" smtClean="0">
              <a:cs typeface="Times New Roman" charset="0"/>
            </a:endParaRPr>
          </a:p>
          <a:p>
            <a:pPr defTabSz="924458">
              <a:defRPr/>
            </a:pPr>
            <a:r>
              <a:rPr lang="en-US" altLang="en-US" dirty="0" smtClean="0">
                <a:cs typeface="Times New Roman" charset="0"/>
              </a:rPr>
              <a:t>Generally exchange applications address rights in storage reservoirs where water is released to compensate other water users in exchange for water taken and used by applicants at new locations. </a:t>
            </a:r>
          </a:p>
          <a:p>
            <a:pPr defTabSz="924458">
              <a:defRPr/>
            </a:pPr>
            <a:endParaRPr lang="en-US" altLang="en-US" dirty="0" smtClean="0">
              <a:cs typeface="Times New Roman" charset="0"/>
            </a:endParaRPr>
          </a:p>
          <a:p>
            <a:pPr defTabSz="924458">
              <a:defRPr/>
            </a:pPr>
            <a:r>
              <a:rPr lang="en-US" altLang="en-US" dirty="0" smtClean="0">
                <a:cs typeface="Times New Roman" charset="0"/>
              </a:rPr>
              <a:t>Extra Notes:</a:t>
            </a:r>
          </a:p>
          <a:p>
            <a:pPr defTabSz="924458">
              <a:defRPr/>
            </a:pPr>
            <a:r>
              <a:rPr lang="en-US" altLang="en-US" dirty="0" smtClean="0">
                <a:cs typeface="Times New Roman" charset="0"/>
              </a:rPr>
              <a:t>However, some exchange applications address flexibility in diverting water from differing locations to accommodate weather conditions, distribution issues, or facility maintenance.  Statute 73-3-20 of Utah Code addresses exchange applications.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20</a:t>
            </a:fld>
            <a:endParaRPr lang="en-US" dirty="0"/>
          </a:p>
        </p:txBody>
      </p:sp>
    </p:spTree>
    <p:extLst>
      <p:ext uri="{BB962C8B-B14F-4D97-AF65-F5344CB8AC3E}">
        <p14:creationId xmlns:p14="http://schemas.microsoft.com/office/powerpoint/2010/main" val="76888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Forms to apply to exchange water rights are available from the Division of Water Rights.  They can be obtained on our website, by mail, or by personal visit.  Assistance in preparing the applications is also provided by the State Engineer’s staff.</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21</a:t>
            </a:fld>
            <a:endParaRPr lang="en-US" dirty="0"/>
          </a:p>
        </p:txBody>
      </p:sp>
    </p:spTree>
    <p:extLst>
      <p:ext uri="{BB962C8B-B14F-4D97-AF65-F5344CB8AC3E}">
        <p14:creationId xmlns:p14="http://schemas.microsoft.com/office/powerpoint/2010/main" val="66394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Temporary Applications</a:t>
            </a:r>
            <a:r>
              <a:rPr lang="en-US" altLang="en-US" baseline="0" dirty="0" smtClean="0">
                <a:cs typeface="Times New Roman" charset="0"/>
              </a:rPr>
              <a:t> to Appropriate and Temporary Change Applications</a:t>
            </a:r>
          </a:p>
          <a:p>
            <a:pPr eaLnBrk="1" hangingPunct="1"/>
            <a:endParaRPr lang="en-US" altLang="en-US" baseline="0" dirty="0" smtClean="0">
              <a:cs typeface="Times New Roman" charset="0"/>
            </a:endParaRPr>
          </a:p>
          <a:p>
            <a:pPr eaLnBrk="1" hangingPunct="1"/>
            <a:r>
              <a:rPr lang="en-US" altLang="en-US" b="1" u="sng" dirty="0" smtClean="0">
                <a:cs typeface="Times New Roman" charset="0"/>
              </a:rPr>
              <a:t>Temporary</a:t>
            </a:r>
            <a:r>
              <a:rPr lang="en-US" altLang="en-US" b="1" u="sng" baseline="0" dirty="0" smtClean="0">
                <a:cs typeface="Times New Roman" charset="0"/>
              </a:rPr>
              <a:t> Applications to Appropriate</a:t>
            </a:r>
            <a:endParaRPr lang="en-US" altLang="en-US" b="1" u="sng"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Can be obtained to address limited-time projects for periods when water is available and/or to authorize use of water for a period of time while other water supply options are being pursued.  Due to rather tight water supplies in several parts of the state, </a:t>
            </a:r>
            <a:r>
              <a:rPr lang="en-US" altLang="en-US" b="1" dirty="0" smtClean="0">
                <a:cs typeface="Times New Roman" charset="0"/>
              </a:rPr>
              <a:t>these filings are somewhat rare</a:t>
            </a:r>
            <a:r>
              <a:rPr lang="en-US" altLang="en-US" dirty="0" smtClean="0">
                <a:cs typeface="Times New Roman" charset="0"/>
              </a:rPr>
              <a:t>.</a:t>
            </a:r>
          </a:p>
          <a:p>
            <a:pPr marL="173336" indent="-173336">
              <a:buFont typeface="Arial" panose="020B0604020202020204" pitchFamily="34" charset="0"/>
              <a:buChar char="•"/>
            </a:pPr>
            <a:r>
              <a:rPr lang="en-US" altLang="en-US" dirty="0" smtClean="0">
                <a:cs typeface="Times New Roman" charset="0"/>
              </a:rPr>
              <a:t>Generally they occur in areas where there are large appropriations of water for projects that will not be completed for several years.</a:t>
            </a:r>
          </a:p>
          <a:p>
            <a:pPr marL="173336" indent="-173336">
              <a:buFont typeface="Arial" panose="020B0604020202020204" pitchFamily="34" charset="0"/>
              <a:buChar char="•"/>
            </a:pPr>
            <a:r>
              <a:rPr lang="en-US" altLang="en-US" dirty="0" smtClean="0">
                <a:cs typeface="Times New Roman" charset="0"/>
              </a:rPr>
              <a:t>During the time of development, water may be available on a temporary basis for smaller, </a:t>
            </a:r>
            <a:r>
              <a:rPr lang="en-US" altLang="en-US" b="1" dirty="0" smtClean="0">
                <a:cs typeface="Times New Roman" charset="0"/>
              </a:rPr>
              <a:t>limited-life projects such as road construction, oil or mineral exploration, etc</a:t>
            </a:r>
            <a:r>
              <a:rPr lang="en-US" altLang="en-US" dirty="0" smtClean="0">
                <a:cs typeface="Times New Roman" charset="0"/>
              </a:rPr>
              <a:t>.</a:t>
            </a:r>
          </a:p>
          <a:p>
            <a:pPr marL="173336" indent="-173336">
              <a:buFont typeface="Arial" panose="020B0604020202020204" pitchFamily="34" charset="0"/>
              <a:buChar char="•"/>
            </a:pPr>
            <a:r>
              <a:rPr lang="en-US" altLang="en-US" dirty="0" smtClean="0">
                <a:cs typeface="Times New Roman" charset="0"/>
              </a:rPr>
              <a:t>Temporary applications expire within a maximum of one year after approval.  </a:t>
            </a:r>
          </a:p>
          <a:p>
            <a:pPr marL="173336" indent="-173336">
              <a:buFont typeface="Arial" panose="020B0604020202020204" pitchFamily="34" charset="0"/>
              <a:buChar char="•"/>
            </a:pPr>
            <a:r>
              <a:rPr lang="en-US" altLang="en-US" b="1" dirty="0" smtClean="0">
                <a:cs typeface="Times New Roman" charset="0"/>
              </a:rPr>
              <a:t>NO EXTENSIONS ALLOWED</a:t>
            </a:r>
          </a:p>
          <a:p>
            <a:pPr eaLnBrk="1" hangingPunct="1"/>
            <a:endParaRPr lang="en-US" altLang="en-US" dirty="0" smtClean="0"/>
          </a:p>
          <a:p>
            <a:pPr defTabSz="924458">
              <a:defRPr/>
            </a:pPr>
            <a:r>
              <a:rPr lang="en-US" altLang="en-US" b="1" u="sng" dirty="0" smtClean="0">
                <a:cs typeface="Times New Roman" charset="0"/>
              </a:rPr>
              <a:t>Temporary</a:t>
            </a:r>
            <a:r>
              <a:rPr lang="en-US" altLang="en-US" b="1" u="sng" baseline="0" dirty="0" smtClean="0">
                <a:cs typeface="Times New Roman" charset="0"/>
              </a:rPr>
              <a:t> Change Applications</a:t>
            </a:r>
            <a:endParaRPr lang="en-US" altLang="en-US" b="1" u="sng" dirty="0" smtClean="0">
              <a:cs typeface="Times New Roman" charset="0"/>
            </a:endParaRPr>
          </a:p>
          <a:p>
            <a:pPr defTabSz="924458">
              <a:defRPr/>
            </a:pPr>
            <a:r>
              <a:rPr lang="en-US" altLang="en-US" dirty="0" smtClean="0">
                <a:cs typeface="Times New Roman" charset="0"/>
              </a:rPr>
              <a:t>Approved temporary change applications can authorize the use of permanent rights for different projects on a short-term basis.</a:t>
            </a:r>
          </a:p>
          <a:p>
            <a:pPr defTabSz="924458">
              <a:defRPr/>
            </a:pPr>
            <a:r>
              <a:rPr lang="en-US" altLang="en-US" dirty="0" smtClean="0">
                <a:cs typeface="Times New Roman" charset="0"/>
              </a:rPr>
              <a:t>Some areas of the state, temporary change applications are done as part </a:t>
            </a:r>
            <a:r>
              <a:rPr lang="en-US" altLang="en-US" b="1" dirty="0" smtClean="0">
                <a:cs typeface="Times New Roman" charset="0"/>
              </a:rPr>
              <a:t>of leasing water rights on a year-to-year basis to</a:t>
            </a:r>
            <a:r>
              <a:rPr lang="en-US" altLang="en-US" b="1" baseline="0" dirty="0" smtClean="0">
                <a:cs typeface="Times New Roman" charset="0"/>
              </a:rPr>
              <a:t> cover </a:t>
            </a:r>
            <a:r>
              <a:rPr lang="en-US" altLang="en-US" baseline="0" dirty="0" smtClean="0">
                <a:cs typeface="Times New Roman" charset="0"/>
              </a:rPr>
              <a:t>additional uses where the leasee of the water does not have sufficient water to cover all their anticipated uses.</a:t>
            </a:r>
          </a:p>
          <a:p>
            <a:pPr defTabSz="924458">
              <a:defRPr/>
            </a:pPr>
            <a:endParaRPr lang="en-US" altLang="en-US" baseline="0" dirty="0" smtClean="0">
              <a:cs typeface="Times New Roman" charset="0"/>
            </a:endParaRPr>
          </a:p>
          <a:p>
            <a:pPr defTabSz="924458">
              <a:defRPr/>
            </a:pPr>
            <a:r>
              <a:rPr lang="en-US" altLang="en-US" b="1" baseline="0" dirty="0" smtClean="0">
                <a:cs typeface="Times New Roman" charset="0"/>
              </a:rPr>
              <a:t>May be filed because:</a:t>
            </a:r>
          </a:p>
          <a:p>
            <a:pPr marL="171450" indent="-171450" defTabSz="924458">
              <a:buFont typeface="Arial" panose="020B0604020202020204" pitchFamily="34" charset="0"/>
              <a:buChar char="•"/>
              <a:defRPr/>
            </a:pPr>
            <a:r>
              <a:rPr lang="en-US" altLang="en-US" baseline="0" dirty="0" smtClean="0">
                <a:cs typeface="Times New Roman" charset="0"/>
              </a:rPr>
              <a:t>Needs an expedited approval to cover a use for a short period of time</a:t>
            </a:r>
          </a:p>
          <a:p>
            <a:pPr marL="171450" indent="-171450" defTabSz="924458">
              <a:buFont typeface="Arial" panose="020B0604020202020204" pitchFamily="34" charset="0"/>
              <a:buChar char="•"/>
              <a:defRPr/>
            </a:pPr>
            <a:r>
              <a:rPr lang="en-US" altLang="en-US" baseline="0" dirty="0" smtClean="0">
                <a:cs typeface="Times New Roman" charset="0"/>
              </a:rPr>
              <a:t>May want to try a different use of water before making a final decision to change the water right permanently.</a:t>
            </a:r>
            <a:endParaRPr lang="en-US" altLang="en-US" dirty="0" smtClean="0">
              <a:cs typeface="Times New Roman" charset="0"/>
            </a:endParaRPr>
          </a:p>
          <a:p>
            <a:pPr defTabSz="924458">
              <a:defRPr/>
            </a:pPr>
            <a:endParaRPr lang="en-US" altLang="en-US" dirty="0" smtClean="0">
              <a:cs typeface="Times New Roman" charset="0"/>
            </a:endParaRPr>
          </a:p>
          <a:p>
            <a:pPr defTabSz="924458">
              <a:defRPr/>
            </a:pPr>
            <a:r>
              <a:rPr lang="en-US" altLang="en-US" dirty="0" smtClean="0">
                <a:cs typeface="Times New Roman" charset="0"/>
              </a:rPr>
              <a:t>They </a:t>
            </a:r>
            <a:r>
              <a:rPr lang="en-US" altLang="en-US" b="1" dirty="0" smtClean="0">
                <a:cs typeface="Times New Roman" charset="0"/>
              </a:rPr>
              <a:t>expire after a maximum of one year from approval</a:t>
            </a:r>
            <a:r>
              <a:rPr lang="en-US" altLang="en-US" dirty="0" smtClean="0">
                <a:cs typeface="Times New Roman" charset="0"/>
              </a:rPr>
              <a:t>, and the rights return to their original parameters.</a:t>
            </a:r>
          </a:p>
          <a:p>
            <a:pPr defTabSz="924458">
              <a:defRPr/>
            </a:pPr>
            <a:r>
              <a:rPr lang="en-US" altLang="en-US" dirty="0" smtClean="0">
                <a:cs typeface="Times New Roman" charset="0"/>
              </a:rPr>
              <a:t>If all</a:t>
            </a:r>
            <a:r>
              <a:rPr lang="en-US" altLang="en-US" baseline="0" dirty="0" smtClean="0">
                <a:cs typeface="Times New Roman" charset="0"/>
              </a:rPr>
              <a:t> or a portion of a water right is transferred by a temporary change application, that portion transferred, can only be used where the temporary change proposes it to be used…you have to give up something, to get something.  </a:t>
            </a:r>
            <a:r>
              <a:rPr lang="en-US" altLang="en-US" b="1" baseline="0" dirty="0" smtClean="0">
                <a:cs typeface="Times New Roman" charset="0"/>
              </a:rPr>
              <a:t>Must abandon or not use at the historical or heretofore location.</a:t>
            </a:r>
            <a:endParaRPr lang="en-US" altLang="en-US" b="1" dirty="0" smtClean="0">
              <a:cs typeface="Times New Roman" charset="0"/>
            </a:endParaRPr>
          </a:p>
          <a:p>
            <a:pPr defTabSz="924458">
              <a:defRPr/>
            </a:pPr>
            <a:endParaRPr lang="en-US" altLang="en-US" dirty="0" smtClean="0">
              <a:cs typeface="Times New Roman" charset="0"/>
            </a:endParaRPr>
          </a:p>
          <a:p>
            <a:pPr defTabSz="924458">
              <a:defRPr/>
            </a:pPr>
            <a:r>
              <a:rPr lang="en-US" altLang="en-US" dirty="0" smtClean="0">
                <a:cs typeface="Times New Roman" charset="0"/>
              </a:rPr>
              <a:t>Extra Notes:</a:t>
            </a:r>
          </a:p>
          <a:p>
            <a:pPr defTabSz="924458">
              <a:defRPr/>
            </a:pPr>
            <a:r>
              <a:rPr lang="en-US" altLang="en-US" dirty="0" smtClean="0">
                <a:cs typeface="Times New Roman" charset="0"/>
              </a:rPr>
              <a:t>Changes involving diversion or use of water in another state must meet the special conditions required by state statutes concerning water exports.  Statute 73-3-3 of the Utah Code deals specifically with change applications.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22</a:t>
            </a:fld>
            <a:endParaRPr lang="en-US" dirty="0"/>
          </a:p>
        </p:txBody>
      </p:sp>
    </p:spTree>
    <p:extLst>
      <p:ext uri="{BB962C8B-B14F-4D97-AF65-F5344CB8AC3E}">
        <p14:creationId xmlns:p14="http://schemas.microsoft.com/office/powerpoint/2010/main" val="779464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Time</a:t>
            </a:r>
            <a:r>
              <a:rPr lang="en-US" baseline="0" dirty="0" smtClean="0"/>
              <a:t> Applications</a:t>
            </a:r>
          </a:p>
          <a:p>
            <a:endParaRPr lang="en-US" baseline="0" dirty="0" smtClean="0"/>
          </a:p>
          <a:p>
            <a:r>
              <a:rPr lang="en-US" baseline="0" dirty="0" smtClean="0"/>
              <a:t>Are filed on proposed projects that are usually time limited and greater than one year; and limited to the amount of time as determined by the State Engineer</a:t>
            </a:r>
          </a:p>
          <a:p>
            <a:pPr marL="173336" indent="-173336">
              <a:buFont typeface="Arial" panose="020B0604020202020204" pitchFamily="34" charset="0"/>
              <a:buChar char="•"/>
            </a:pPr>
            <a:r>
              <a:rPr lang="en-US" baseline="0" dirty="0" smtClean="0"/>
              <a:t>Such as, mining, mineral exploration</a:t>
            </a:r>
          </a:p>
          <a:p>
            <a:endParaRPr lang="en-US" baseline="0" dirty="0" smtClean="0"/>
          </a:p>
          <a:p>
            <a:r>
              <a:rPr lang="en-US" baseline="0" dirty="0" smtClean="0"/>
              <a:t>Filing proof is not required</a:t>
            </a:r>
          </a:p>
          <a:p>
            <a:endParaRPr lang="en-US" baseline="0" dirty="0" smtClean="0"/>
          </a:p>
          <a:p>
            <a:r>
              <a:rPr lang="en-US" baseline="0" dirty="0" smtClean="0"/>
              <a:t>Applicants are required to keep water diversion and use records and submit those records annually to our Water Use Program</a:t>
            </a:r>
          </a:p>
          <a:p>
            <a:endParaRPr lang="en-US" baseline="0" dirty="0" smtClean="0"/>
          </a:p>
          <a:p>
            <a:r>
              <a:rPr lang="en-US" baseline="0" dirty="0" smtClean="0"/>
              <a:t>Can be filed for all uses, except for domestic use (usually)..there have been exceptions</a:t>
            </a:r>
          </a:p>
          <a:p>
            <a:pPr marL="171450" indent="-171450">
              <a:buFont typeface="Arial" panose="020B0604020202020204" pitchFamily="34" charset="0"/>
              <a:buChar char="•"/>
            </a:pPr>
            <a:r>
              <a:rPr lang="en-US" baseline="0" dirty="0" smtClean="0"/>
              <a:t>Has been done in the Herriman area in the Salt Lake Valley, when a municipal system was not yet available to receive water from</a:t>
            </a:r>
          </a:p>
          <a:p>
            <a:pPr marL="171450" indent="-171450">
              <a:buFont typeface="Arial" panose="020B0604020202020204" pitchFamily="34" charset="0"/>
              <a:buChar char="•"/>
            </a:pPr>
            <a:r>
              <a:rPr lang="en-US" baseline="0" dirty="0" smtClean="0"/>
              <a:t>With the condition they hook into the municipal system when it became available and abandon the well or obtain a valid water to continue use</a:t>
            </a:r>
          </a:p>
          <a:p>
            <a:pPr marL="171450" indent="-171450">
              <a:buFont typeface="Arial" panose="020B0604020202020204" pitchFamily="34" charset="0"/>
              <a:buChar char="•"/>
            </a:pPr>
            <a:r>
              <a:rPr lang="en-US" b="1" u="sng" baseline="0" dirty="0" smtClean="0"/>
              <a:t>NOT done or allowed any more</a:t>
            </a:r>
          </a:p>
          <a:p>
            <a:endParaRPr lang="en-US" baseline="0" dirty="0" smtClean="0"/>
          </a:p>
          <a:p>
            <a:r>
              <a:rPr lang="en-US" baseline="0" dirty="0" smtClean="0"/>
              <a:t>Fixed time applications can be extended or refiled if the life of the proposed project extends past the original expiration date</a:t>
            </a:r>
          </a:p>
          <a:p>
            <a:endParaRPr lang="en-US" baseline="0" dirty="0" smtClean="0"/>
          </a:p>
          <a:p>
            <a:endParaRPr lang="en-US" dirty="0" smtClean="0"/>
          </a:p>
          <a:p>
            <a:r>
              <a:rPr lang="en-US" dirty="0" smtClean="0"/>
              <a:t>Extra Notes:</a:t>
            </a:r>
          </a:p>
          <a:p>
            <a:r>
              <a:rPr lang="en-US" altLang="en-US" dirty="0" smtClean="0">
                <a:cs typeface="Times New Roman" charset="0"/>
              </a:rPr>
              <a:t>Fixed-time applications terminate at the time described in approval documents.  An extension of the fixed-time period can be requested and approved under certain conditions prescribed by state statute.  Statues 73-3-5.5 and 73-3-8 of the Utah Code address temporary applications and fixed-time applications.</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23</a:t>
            </a:fld>
            <a:endParaRPr lang="en-US" dirty="0"/>
          </a:p>
        </p:txBody>
      </p:sp>
    </p:spTree>
    <p:extLst>
      <p:ext uri="{BB962C8B-B14F-4D97-AF65-F5344CB8AC3E}">
        <p14:creationId xmlns:p14="http://schemas.microsoft.com/office/powerpoint/2010/main" val="241296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go over the process that most applications go through</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24</a:t>
            </a:fld>
            <a:endParaRPr lang="en-US" dirty="0"/>
          </a:p>
        </p:txBody>
      </p:sp>
    </p:spTree>
    <p:extLst>
      <p:ext uri="{BB962C8B-B14F-4D97-AF65-F5344CB8AC3E}">
        <p14:creationId xmlns:p14="http://schemas.microsoft.com/office/powerpoint/2010/main" val="427042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go over the process that most applications go through</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25</a:t>
            </a:fld>
            <a:endParaRPr lang="en-US" dirty="0"/>
          </a:p>
        </p:txBody>
      </p:sp>
    </p:spTree>
    <p:extLst>
      <p:ext uri="{BB962C8B-B14F-4D97-AF65-F5344CB8AC3E}">
        <p14:creationId xmlns:p14="http://schemas.microsoft.com/office/powerpoint/2010/main" val="427042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process without</a:t>
            </a:r>
            <a:r>
              <a:rPr lang="en-US" baseline="0" dirty="0" smtClean="0"/>
              <a:t> a flow chart?</a:t>
            </a:r>
          </a:p>
          <a:p>
            <a:endParaRPr lang="en-US" baseline="0" dirty="0" smtClean="0"/>
          </a:p>
          <a:p>
            <a:r>
              <a:rPr lang="en-US" baseline="0" dirty="0" smtClean="0"/>
              <a:t>This is the application process flow chart.</a:t>
            </a:r>
          </a:p>
          <a:p>
            <a:endParaRPr lang="en-US" baseline="0" dirty="0" smtClean="0"/>
          </a:p>
          <a:p>
            <a:r>
              <a:rPr lang="en-US" baseline="0" dirty="0" smtClean="0"/>
              <a:t>We will break up this process into three areas and discuss each area separately and completely</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26</a:t>
            </a:fld>
            <a:endParaRPr lang="en-US" dirty="0"/>
          </a:p>
        </p:txBody>
      </p:sp>
    </p:spTree>
    <p:extLst>
      <p:ext uri="{BB962C8B-B14F-4D97-AF65-F5344CB8AC3E}">
        <p14:creationId xmlns:p14="http://schemas.microsoft.com/office/powerpoint/2010/main" val="89293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first part of the process is the Filing and Review of the Application</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27</a:t>
            </a:fld>
            <a:endParaRPr lang="en-US" dirty="0"/>
          </a:p>
        </p:txBody>
      </p:sp>
    </p:spTree>
    <p:extLst>
      <p:ext uri="{BB962C8B-B14F-4D97-AF65-F5344CB8AC3E}">
        <p14:creationId xmlns:p14="http://schemas.microsoft.com/office/powerpoint/2010/main" val="914197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The first section shows:</a:t>
            </a:r>
          </a:p>
          <a:p>
            <a:pPr marL="173336" indent="-173336" defTabSz="924458">
              <a:buFont typeface="Arial" panose="020B0604020202020204" pitchFamily="34" charset="0"/>
              <a:buChar char="•"/>
              <a:defRPr/>
            </a:pPr>
            <a:r>
              <a:rPr lang="en-US" altLang="en-US" dirty="0" smtClean="0"/>
              <a:t>the initial filing of the application</a:t>
            </a:r>
          </a:p>
          <a:p>
            <a:pPr marL="173336" indent="-173336" defTabSz="924458">
              <a:buFont typeface="Arial" panose="020B0604020202020204" pitchFamily="34" charset="0"/>
              <a:buChar char="•"/>
              <a:defRPr/>
            </a:pPr>
            <a:r>
              <a:rPr lang="en-US" altLang="en-US" dirty="0" smtClean="0"/>
              <a:t>notifying the public</a:t>
            </a:r>
          </a:p>
          <a:p>
            <a:pPr marL="173336" indent="-173336" defTabSz="924458">
              <a:buFont typeface="Arial" panose="020B0604020202020204" pitchFamily="34" charset="0"/>
              <a:buChar char="•"/>
              <a:defRPr/>
            </a:pPr>
            <a:r>
              <a:rPr lang="en-US" altLang="en-US" dirty="0" smtClean="0"/>
              <a:t>addressing any protests</a:t>
            </a:r>
          </a:p>
          <a:p>
            <a:pPr marL="173336" indent="-173336" defTabSz="924458">
              <a:buFont typeface="Arial" panose="020B0604020202020204" pitchFamily="34" charset="0"/>
              <a:buChar char="•"/>
              <a:defRPr/>
            </a:pPr>
            <a:r>
              <a:rPr lang="en-US" altLang="en-US" dirty="0" smtClean="0"/>
              <a:t>reviewing the proposal and its relationship to other water rights</a:t>
            </a:r>
          </a:p>
          <a:p>
            <a:pPr marL="173336" indent="-173336" defTabSz="924458">
              <a:buFont typeface="Arial" panose="020B0604020202020204" pitchFamily="34" charset="0"/>
              <a:buChar char="•"/>
              <a:defRPr/>
            </a:pPr>
            <a:r>
              <a:rPr lang="en-US" altLang="en-US" dirty="0" smtClean="0"/>
              <a:t>making an initial recommendation for the State Engineer’s action</a:t>
            </a:r>
          </a:p>
          <a:p>
            <a:pPr defTabSz="924458">
              <a:defRPr/>
            </a:pPr>
            <a:endParaRPr lang="en-US" altLang="en-US" dirty="0" smtClean="0"/>
          </a:p>
          <a:p>
            <a:pPr defTabSz="924458">
              <a:defRPr/>
            </a:pPr>
            <a:r>
              <a:rPr lang="en-US" altLang="en-US" dirty="0" smtClean="0"/>
              <a:t>Much of this activity heavily involves the regional offices of the Division and their personnel.  The division has seven regional offices administering the different river basins in Utah.</a:t>
            </a:r>
          </a:p>
          <a:p>
            <a:endParaRPr lang="en-US" dirty="0" smtClean="0"/>
          </a:p>
          <a:p>
            <a:r>
              <a:rPr lang="en-US" dirty="0" smtClean="0"/>
              <a:t>Extra Notes:</a:t>
            </a:r>
          </a:p>
          <a:p>
            <a:pPr defTabSz="924458">
              <a:defRPr/>
            </a:pPr>
            <a:r>
              <a:rPr lang="en-US" altLang="en-US" dirty="0" smtClean="0"/>
              <a:t>This diagram showing the various steps in the application process is available at the Division of Water Rights Internet website at http://waterrights.utah.gov/wrinfo/policy/apschem.pdf.  I have separated it into three parts for the purposes of this discussion.  </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28</a:t>
            </a:fld>
            <a:endParaRPr lang="en-US" dirty="0"/>
          </a:p>
        </p:txBody>
      </p:sp>
    </p:spTree>
    <p:extLst>
      <p:ext uri="{BB962C8B-B14F-4D97-AF65-F5344CB8AC3E}">
        <p14:creationId xmlns:p14="http://schemas.microsoft.com/office/powerpoint/2010/main" val="1536539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chemeClr val="accent1">
                    <a:lumMod val="75000"/>
                  </a:schemeClr>
                </a:solidFill>
              </a:rPr>
              <a:t>Consultation has always been part of our process</a:t>
            </a:r>
          </a:p>
          <a:p>
            <a:pPr marL="171450" indent="-171450" eaLnBrk="1" hangingPunct="1">
              <a:buFont typeface="Arial" panose="020B0604020202020204" pitchFamily="34" charset="0"/>
              <a:buChar char="•"/>
            </a:pPr>
            <a:r>
              <a:rPr lang="en-US" altLang="en-US" dirty="0" smtClean="0">
                <a:solidFill>
                  <a:schemeClr val="accent1">
                    <a:lumMod val="75000"/>
                  </a:schemeClr>
                </a:solidFill>
              </a:rPr>
              <a:t>Meet regularly</a:t>
            </a:r>
            <a:r>
              <a:rPr lang="en-US" altLang="en-US" baseline="0" dirty="0" smtClean="0">
                <a:solidFill>
                  <a:schemeClr val="accent1">
                    <a:lumMod val="75000"/>
                  </a:schemeClr>
                </a:solidFill>
              </a:rPr>
              <a:t> with the public concerning water right issues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Helpful when gathering information for an application</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Discussion and consultation with our office as always been welcomed</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73-3-3 amended in May 2015 to acknowledge that all have rights to consultation</a:t>
            </a:r>
          </a:p>
          <a:p>
            <a:pPr marL="171450" indent="-171450" eaLnBrk="1" hangingPunct="1">
              <a:buFont typeface="Arial" panose="020B0604020202020204" pitchFamily="34" charset="0"/>
              <a:buChar char="•"/>
            </a:pPr>
            <a:r>
              <a:rPr lang="en-US" sz="1200" b="1" i="0" u="sng" kern="1200" dirty="0" smtClean="0">
                <a:solidFill>
                  <a:schemeClr val="tx1"/>
                </a:solidFill>
                <a:effectLst/>
                <a:latin typeface="+mn-lt"/>
                <a:ea typeface="+mn-ea"/>
                <a:cs typeface="+mn-cs"/>
              </a:rPr>
              <a:t>BEFORE</a:t>
            </a:r>
            <a:r>
              <a:rPr lang="en-US" sz="1200" b="0" i="0" kern="1200" dirty="0" smtClean="0">
                <a:solidFill>
                  <a:schemeClr val="tx1"/>
                </a:solidFill>
                <a:effectLst/>
                <a:latin typeface="+mn-lt"/>
                <a:ea typeface="+mn-ea"/>
                <a:cs typeface="+mn-cs"/>
              </a:rPr>
              <a:t> filing the application in order to:</a:t>
            </a:r>
          </a:p>
          <a:p>
            <a:pPr marL="685800" lvl="1" indent="-228600" eaLnBrk="1" hangingPunct="1">
              <a:buFont typeface="+mj-lt"/>
              <a:buAutoNum type="arabicPeriod"/>
            </a:pPr>
            <a:r>
              <a:rPr lang="en-US" sz="1200" b="0" i="0" kern="1200" dirty="0" smtClean="0">
                <a:solidFill>
                  <a:schemeClr val="tx1"/>
                </a:solidFill>
                <a:effectLst/>
                <a:latin typeface="+mn-lt"/>
                <a:ea typeface="+mn-ea"/>
                <a:cs typeface="+mn-cs"/>
              </a:rPr>
              <a:t>review the requirements of the change application process,</a:t>
            </a:r>
          </a:p>
          <a:p>
            <a:pPr marL="685800" lvl="1" indent="-228600" eaLnBrk="1" hangingPunct="1">
              <a:buFont typeface="+mj-lt"/>
              <a:buAutoNum type="arabicPeriod"/>
            </a:pPr>
            <a:r>
              <a:rPr lang="en-US" sz="1200" b="0" i="0" kern="1200" dirty="0" smtClean="0">
                <a:solidFill>
                  <a:schemeClr val="tx1"/>
                </a:solidFill>
                <a:effectLst/>
                <a:latin typeface="+mn-lt"/>
                <a:ea typeface="+mn-ea"/>
                <a:cs typeface="+mn-cs"/>
              </a:rPr>
              <a:t>discuss potential issues related to the change, </a:t>
            </a:r>
          </a:p>
          <a:p>
            <a:pPr marL="685800" lvl="1" indent="-228600" eaLnBrk="1" hangingPunct="1">
              <a:buFont typeface="+mj-lt"/>
              <a:buAutoNum type="arabicPeriod"/>
            </a:pPr>
            <a:r>
              <a:rPr lang="en-US" sz="1200" b="0" i="0" kern="1200" dirty="0" smtClean="0">
                <a:solidFill>
                  <a:schemeClr val="tx1"/>
                </a:solidFill>
                <a:effectLst/>
                <a:latin typeface="+mn-lt"/>
                <a:ea typeface="+mn-ea"/>
                <a:cs typeface="+mn-cs"/>
              </a:rPr>
              <a:t>and provide the applicant with information.</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In change application statute, but we will apply it to all applications as we have in the past</a:t>
            </a:r>
          </a:p>
          <a:p>
            <a:pPr marL="171450" indent="-171450" eaLnBrk="1" hangingPunct="1">
              <a:buFont typeface="Arial" panose="020B0604020202020204" pitchFamily="34" charset="0"/>
              <a:buChar char="•"/>
            </a:pPr>
            <a:r>
              <a:rPr lang="en-US" altLang="en-US" dirty="0" smtClean="0">
                <a:solidFill>
                  <a:schemeClr val="accent1">
                    <a:lumMod val="75000"/>
                  </a:schemeClr>
                </a:solidFill>
              </a:rPr>
              <a:t>This is only in the statute for change applications, but we have applied it to all applications</a:t>
            </a:r>
            <a:r>
              <a:rPr lang="en-US" altLang="en-US" baseline="0" dirty="0" smtClean="0">
                <a:solidFill>
                  <a:schemeClr val="accent1">
                    <a:lumMod val="75000"/>
                  </a:schemeClr>
                </a:solidFill>
              </a:rPr>
              <a:t> that we accept and process</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Pre-filing consultations are non-binding and are not part of the permanent record</a:t>
            </a:r>
          </a:p>
          <a:p>
            <a:pPr marL="171450" indent="-171450" eaLnBrk="1" hangingPunct="1">
              <a:buFont typeface="Arial" panose="020B0604020202020204" pitchFamily="34" charset="0"/>
              <a:buChar char="•"/>
            </a:pPr>
            <a:r>
              <a:rPr lang="en-US" sz="1200" b="0" i="0" kern="1200" dirty="0" smtClean="0">
                <a:solidFill>
                  <a:schemeClr val="tx1"/>
                </a:solidFill>
                <a:effectLst/>
                <a:latin typeface="+mn-lt"/>
                <a:ea typeface="+mn-ea"/>
                <a:cs typeface="+mn-cs"/>
              </a:rPr>
              <a:t>Statements made and information presented in the consultation are not binding on the applicant or the state engineer.</a:t>
            </a:r>
            <a:endParaRPr lang="en-US" altLang="en-US"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29</a:t>
            </a:fld>
            <a:endParaRPr lang="en-US" dirty="0"/>
          </a:p>
        </p:txBody>
      </p:sp>
    </p:spTree>
    <p:extLst>
      <p:ext uri="{BB962C8B-B14F-4D97-AF65-F5344CB8AC3E}">
        <p14:creationId xmlns:p14="http://schemas.microsoft.com/office/powerpoint/2010/main" val="366426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discussing the application process.</a:t>
            </a:r>
          </a:p>
          <a:p>
            <a:endParaRPr lang="en-US" baseline="0" dirty="0" smtClean="0"/>
          </a:p>
          <a:p>
            <a:r>
              <a:rPr lang="en-US" baseline="0" dirty="0" smtClean="0"/>
              <a:t>A couple of terms that describe the status of water rights, I will try to define here:</a:t>
            </a:r>
          </a:p>
          <a:p>
            <a:endParaRPr lang="en-US" baseline="0" dirty="0" smtClean="0"/>
          </a:p>
          <a:p>
            <a:r>
              <a:rPr lang="en-US" baseline="0" dirty="0" smtClean="0"/>
              <a:t>Perfected Water Right, the term perfected is used interchangeably with:</a:t>
            </a:r>
          </a:p>
          <a:p>
            <a:pPr marL="173336" indent="-173336">
              <a:buFont typeface="Arial" panose="020B0604020202020204" pitchFamily="34" charset="0"/>
              <a:buChar char="•"/>
            </a:pPr>
            <a:r>
              <a:rPr lang="en-US" baseline="0" dirty="0" smtClean="0"/>
              <a:t>Certificated</a:t>
            </a:r>
          </a:p>
          <a:p>
            <a:pPr marL="173336" indent="-173336">
              <a:buFont typeface="Arial" panose="020B0604020202020204" pitchFamily="34" charset="0"/>
              <a:buChar char="•"/>
            </a:pPr>
            <a:r>
              <a:rPr lang="en-US" baseline="0" dirty="0" smtClean="0"/>
              <a:t>Proved up on</a:t>
            </a:r>
          </a:p>
          <a:p>
            <a:pPr marL="173336" indent="-173336">
              <a:buFont typeface="Arial" panose="020B0604020202020204" pitchFamily="34" charset="0"/>
              <a:buChar char="•"/>
            </a:pPr>
            <a:r>
              <a:rPr lang="en-US" baseline="0" dirty="0" smtClean="0"/>
              <a:t>Decreed</a:t>
            </a:r>
          </a:p>
          <a:p>
            <a:pPr marL="173336" indent="-173336">
              <a:buFont typeface="Arial" panose="020B0604020202020204" pitchFamily="34" charset="0"/>
              <a:buChar char="•"/>
            </a:pPr>
            <a:endParaRPr lang="en-US" baseline="0" dirty="0" smtClean="0"/>
          </a:p>
          <a:p>
            <a:r>
              <a:rPr lang="en-US" baseline="0" dirty="0" smtClean="0"/>
              <a:t>When a water right has been included in a Proposed Determination through an Adjudication process</a:t>
            </a:r>
          </a:p>
          <a:p>
            <a:pPr marL="173336" indent="-173336">
              <a:buFont typeface="Arial" panose="020B0604020202020204" pitchFamily="34" charset="0"/>
              <a:buChar char="•"/>
            </a:pPr>
            <a:r>
              <a:rPr lang="en-US" baseline="0" dirty="0" smtClean="0"/>
              <a:t>The water right would be considered perfected</a:t>
            </a:r>
          </a:p>
          <a:p>
            <a:pPr marL="173336" indent="-173336">
              <a:buFont typeface="Arial" panose="020B0604020202020204" pitchFamily="34" charset="0"/>
              <a:buChar char="•"/>
            </a:pPr>
            <a:endParaRPr lang="en-US" baseline="0" dirty="0" smtClean="0"/>
          </a:p>
          <a:p>
            <a:r>
              <a:rPr lang="en-US" baseline="0" dirty="0" smtClean="0"/>
              <a:t>A Water User’s Claim issued after an Election has been filed and processed, then the water right would be considered perfected</a:t>
            </a:r>
          </a:p>
          <a:p>
            <a:endParaRPr lang="en-US" baseline="0" dirty="0" smtClean="0"/>
          </a:p>
          <a:p>
            <a:r>
              <a:rPr lang="en-US" baseline="0" dirty="0" smtClean="0"/>
              <a:t>A Diligence Claim that has been accepted</a:t>
            </a:r>
          </a:p>
        </p:txBody>
      </p:sp>
      <p:sp>
        <p:nvSpPr>
          <p:cNvPr id="4" name="Slide Number Placeholder 3"/>
          <p:cNvSpPr>
            <a:spLocks noGrp="1"/>
          </p:cNvSpPr>
          <p:nvPr>
            <p:ph type="sldNum" sz="quarter" idx="10"/>
          </p:nvPr>
        </p:nvSpPr>
        <p:spPr/>
        <p:txBody>
          <a:bodyPr/>
          <a:lstStyle/>
          <a:p>
            <a:fld id="{865FBD21-7723-4EC3-9417-489A12B436F0}" type="slidenum">
              <a:rPr lang="en-US" smtClean="0"/>
              <a:t>3</a:t>
            </a:fld>
            <a:endParaRPr lang="en-US" dirty="0"/>
          </a:p>
        </p:txBody>
      </p:sp>
    </p:spTree>
    <p:extLst>
      <p:ext uri="{BB962C8B-B14F-4D97-AF65-F5344CB8AC3E}">
        <p14:creationId xmlns:p14="http://schemas.microsoft.com/office/powerpoint/2010/main" val="280048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chemeClr val="accent1">
                    <a:lumMod val="75000"/>
                  </a:schemeClr>
                </a:solidFill>
              </a:rPr>
              <a:t>Post-filing consultations should be documented and made part of the record and available to ALL parties</a:t>
            </a:r>
          </a:p>
          <a:p>
            <a:pPr marL="171450" indent="-171450" eaLnBrk="1" hangingPunct="1">
              <a:buFont typeface="Arial" panose="020B0604020202020204" pitchFamily="34" charset="0"/>
              <a:buChar char="•"/>
            </a:pPr>
            <a:r>
              <a:rPr lang="en-US" altLang="en-US" dirty="0" smtClean="0">
                <a:solidFill>
                  <a:schemeClr val="accent1">
                    <a:lumMod val="75000"/>
                  </a:schemeClr>
                </a:solidFill>
              </a:rPr>
              <a:t>Especially when an application has been protested, it is important that all parties are informed</a:t>
            </a:r>
          </a:p>
          <a:p>
            <a:pPr marL="171450" indent="-171450" eaLnBrk="1" hangingPunct="1">
              <a:buFont typeface="Arial" panose="020B0604020202020204" pitchFamily="34" charset="0"/>
              <a:buChar char="•"/>
            </a:pPr>
            <a:r>
              <a:rPr lang="en-US" altLang="en-US" dirty="0" smtClean="0">
                <a:solidFill>
                  <a:schemeClr val="accent1">
                    <a:lumMod val="75000"/>
                  </a:schemeClr>
                </a:solidFill>
              </a:rPr>
              <a:t>Not appropriate for an applicant or protestant to request discussion of</a:t>
            </a:r>
            <a:r>
              <a:rPr lang="en-US" altLang="en-US" baseline="0" dirty="0" smtClean="0">
                <a:solidFill>
                  <a:schemeClr val="accent1">
                    <a:lumMod val="75000"/>
                  </a:schemeClr>
                </a:solidFill>
              </a:rPr>
              <a:t> the application without all the parties represented</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No Ex Parte consultation or communication</a:t>
            </a:r>
          </a:p>
          <a:p>
            <a:pPr marL="171450" indent="-171450" eaLnBrk="1" hangingPunct="1">
              <a:buFont typeface="Arial" panose="020B0604020202020204" pitchFamily="34" charset="0"/>
              <a:buChar char="•"/>
            </a:pPr>
            <a:r>
              <a:rPr lang="en-US" altLang="en-US" dirty="0" smtClean="0">
                <a:solidFill>
                  <a:schemeClr val="accent1">
                    <a:lumMod val="75000"/>
                  </a:schemeClr>
                </a:solidFill>
              </a:rPr>
              <a:t>Ex Parte means</a:t>
            </a:r>
            <a:r>
              <a:rPr lang="en-US" altLang="en-US" baseline="0" dirty="0" smtClean="0">
                <a:solidFill>
                  <a:schemeClr val="accent1">
                    <a:lumMod val="75000"/>
                  </a:schemeClr>
                </a:solidFill>
              </a:rPr>
              <a:t> “For One Party”</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We try to avoid consultation or communication after filing that would give the appearance of favoritism</a:t>
            </a:r>
          </a:p>
          <a:p>
            <a:pPr eaLnBrk="1" hangingPunct="1"/>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Information and documentations provided to all parties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If discussions drift into specifics of an application, our staff is directed to and will document discussion and have provided letters to parties who were not present during the discussions</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Consultations can occur in Salt Lake office or in the regional offices</a:t>
            </a:r>
          </a:p>
          <a:p>
            <a:pPr marL="171450" indent="-171450" eaLnBrk="1" hangingPunct="1">
              <a:buFont typeface="Arial" panose="020B0604020202020204" pitchFamily="34" charset="0"/>
              <a:buChar char="•"/>
            </a:pPr>
            <a:r>
              <a:rPr lang="en-US" altLang="en-US" dirty="0" smtClean="0">
                <a:solidFill>
                  <a:schemeClr val="accent1">
                    <a:lumMod val="75000"/>
                  </a:schemeClr>
                </a:solidFill>
              </a:rPr>
              <a:t>Consultations</a:t>
            </a:r>
            <a:r>
              <a:rPr lang="en-US" altLang="en-US" baseline="0" dirty="0" smtClean="0">
                <a:solidFill>
                  <a:schemeClr val="accent1">
                    <a:lumMod val="75000"/>
                  </a:schemeClr>
                </a:solidFill>
              </a:rPr>
              <a:t> are not limited to just meeting with our staff in the Salt Lake offices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They can take place in one of our five outside regional offices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The staff in the regional offices are our local experts for the areas they cover</a:t>
            </a:r>
            <a:endParaRPr lang="en-US" altLang="en-US"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30</a:t>
            </a:fld>
            <a:endParaRPr lang="en-US" dirty="0"/>
          </a:p>
        </p:txBody>
      </p:sp>
    </p:spTree>
    <p:extLst>
      <p:ext uri="{BB962C8B-B14F-4D97-AF65-F5344CB8AC3E}">
        <p14:creationId xmlns:p14="http://schemas.microsoft.com/office/powerpoint/2010/main" val="3155288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Applications can be submitted by mail or by visit to division offices.</a:t>
            </a:r>
          </a:p>
          <a:p>
            <a:endParaRPr lang="en-US" altLang="en-US" dirty="0" smtClean="0">
              <a:cs typeface="Times New Roman" charset="0"/>
            </a:endParaRPr>
          </a:p>
          <a:p>
            <a:r>
              <a:rPr lang="en-US" altLang="en-US" dirty="0" smtClean="0">
                <a:cs typeface="Times New Roman" charset="0"/>
              </a:rPr>
              <a:t>They must be acceptably complete before they can be designated as officially filed. </a:t>
            </a:r>
          </a:p>
          <a:p>
            <a:endParaRPr lang="en-US" altLang="en-US" dirty="0" smtClean="0">
              <a:cs typeface="Times New Roman" charset="0"/>
            </a:endParaRPr>
          </a:p>
          <a:p>
            <a:r>
              <a:rPr lang="en-US" altLang="en-US" dirty="0" smtClean="0">
                <a:cs typeface="Times New Roman" charset="0"/>
              </a:rPr>
              <a:t>A filing fee is required based on the amount of water involved.  Can be paid by check, cash or by credit card if paying in person in the Salt Lake Office.</a:t>
            </a:r>
          </a:p>
          <a:p>
            <a:endParaRPr lang="en-US" altLang="en-US" dirty="0" smtClean="0">
              <a:cs typeface="Times New Roman" charset="0"/>
            </a:endParaRPr>
          </a:p>
          <a:p>
            <a:r>
              <a:rPr lang="en-US" altLang="en-US" dirty="0" smtClean="0">
                <a:cs typeface="Times New Roman" charset="0"/>
              </a:rPr>
              <a:t>The date that the application is accepted as officially filed establishes the initial priority of the application.</a:t>
            </a:r>
          </a:p>
          <a:p>
            <a:endParaRPr lang="en-US" altLang="en-US" dirty="0" smtClean="0">
              <a:cs typeface="Times New Roman" charset="0"/>
            </a:endParaRPr>
          </a:p>
          <a:p>
            <a:r>
              <a:rPr lang="en-US" altLang="en-US" dirty="0" smtClean="0">
                <a:cs typeface="Times New Roman" charset="0"/>
              </a:rPr>
              <a:t>The application is numbered, jacketed, scanned, and placed on the division’s website new filing list.</a:t>
            </a:r>
          </a:p>
          <a:p>
            <a:endParaRPr lang="en-US" altLang="en-US" dirty="0" smtClean="0">
              <a:cs typeface="Times New Roman" charset="0"/>
            </a:endParaRPr>
          </a:p>
          <a:p>
            <a:r>
              <a:rPr lang="en-US" altLang="en-US" dirty="0" smtClean="0">
                <a:cs typeface="Times New Roman" charset="0"/>
              </a:rPr>
              <a:t>The water right number places the application in a specific drainage area so that it can be related to other rights in the same hydrologic resource.</a:t>
            </a:r>
          </a:p>
          <a:p>
            <a:endParaRPr lang="en-US" altLang="en-US" dirty="0" smtClean="0">
              <a:cs typeface="Times New Roman" charset="0"/>
            </a:endParaRPr>
          </a:p>
          <a:p>
            <a:r>
              <a:rPr lang="en-US" altLang="en-US" dirty="0" smtClean="0">
                <a:cs typeface="Times New Roman" charset="0"/>
              </a:rPr>
              <a:t>The map shows the various drainage areas and the regional offices that oversee Division of Water Right activities in these drainages.</a:t>
            </a:r>
            <a:endParaRPr lang="en-US" altLang="en-US" dirty="0" smtClean="0"/>
          </a:p>
          <a:p>
            <a:endParaRPr lang="en-US" dirty="0" smtClean="0"/>
          </a:p>
          <a:p>
            <a:r>
              <a:rPr lang="en-US" b="1" i="1" dirty="0" smtClean="0"/>
              <a:t>Do not use for Water User’s Workshop presentation:</a:t>
            </a:r>
            <a:endParaRPr lang="en-US" b="1" i="1" dirty="0"/>
          </a:p>
          <a:p>
            <a:r>
              <a:rPr lang="en-US" b="1" dirty="0" smtClean="0"/>
              <a:t>[How</a:t>
            </a:r>
            <a:r>
              <a:rPr lang="en-US" b="1" baseline="0" dirty="0" smtClean="0"/>
              <a:t> to file an application will be covered in another section….this is only covering the process]</a:t>
            </a:r>
            <a:endParaRPr lang="en-US" b="1" dirty="0" smtClean="0"/>
          </a:p>
        </p:txBody>
      </p:sp>
      <p:sp>
        <p:nvSpPr>
          <p:cNvPr id="4" name="Slide Number Placeholder 3"/>
          <p:cNvSpPr>
            <a:spLocks noGrp="1"/>
          </p:cNvSpPr>
          <p:nvPr>
            <p:ph type="sldNum" sz="quarter" idx="10"/>
          </p:nvPr>
        </p:nvSpPr>
        <p:spPr/>
        <p:txBody>
          <a:bodyPr/>
          <a:lstStyle/>
          <a:p>
            <a:fld id="{865FBD21-7723-4EC3-9417-489A12B436F0}" type="slidenum">
              <a:rPr lang="en-US" smtClean="0"/>
              <a:t>31</a:t>
            </a:fld>
            <a:endParaRPr lang="en-US" dirty="0"/>
          </a:p>
        </p:txBody>
      </p:sp>
    </p:spTree>
    <p:extLst>
      <p:ext uri="{BB962C8B-B14F-4D97-AF65-F5344CB8AC3E}">
        <p14:creationId xmlns:p14="http://schemas.microsoft.com/office/powerpoint/2010/main" val="1857239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After an</a:t>
            </a:r>
            <a:r>
              <a:rPr lang="en-US" altLang="en-US" baseline="0" dirty="0" smtClean="0">
                <a:cs typeface="Times New Roman" charset="0"/>
              </a:rPr>
              <a:t> application is determined to be acceptably complete it is considered officially filed; the Region Office will then designate the application to be advertised to give public notice of the application</a:t>
            </a:r>
            <a:endParaRPr lang="en-US" altLang="en-US" dirty="0" smtClean="0">
              <a:cs typeface="Times New Roman" charset="0"/>
            </a:endParaRPr>
          </a:p>
          <a:p>
            <a:endParaRPr lang="en-US" altLang="en-US" dirty="0" smtClean="0">
              <a:cs typeface="Times New Roman" charset="0"/>
            </a:endParaRPr>
          </a:p>
          <a:p>
            <a:r>
              <a:rPr lang="en-US" altLang="en-US" dirty="0" smtClean="0">
                <a:cs typeface="Times New Roman" charset="0"/>
              </a:rPr>
              <a:t>Applications are generally published in the legal notice section of the newspapers with local circulation in the area of the proposed diversion point(s) and place(s) of use.</a:t>
            </a:r>
          </a:p>
          <a:p>
            <a:endParaRPr lang="en-US" altLang="en-US" dirty="0" smtClean="0">
              <a:cs typeface="Times New Roman" charset="0"/>
            </a:endParaRPr>
          </a:p>
          <a:p>
            <a:r>
              <a:rPr lang="en-US" altLang="en-US" dirty="0" smtClean="0">
                <a:cs typeface="Times New Roman" charset="0"/>
              </a:rPr>
              <a:t>More complex proposals may be published in more than one newspaper.</a:t>
            </a:r>
          </a:p>
          <a:p>
            <a:endParaRPr lang="en-US" altLang="en-US" dirty="0" smtClean="0">
              <a:cs typeface="Times New Roman" charset="0"/>
            </a:endParaRPr>
          </a:p>
          <a:p>
            <a:r>
              <a:rPr lang="en-US" altLang="en-US" dirty="0" smtClean="0">
                <a:cs typeface="Times New Roman" charset="0"/>
              </a:rPr>
              <a:t>Applications are designated by regional office personnel as complete and requiring advertising.  </a:t>
            </a:r>
          </a:p>
          <a:p>
            <a:endParaRPr lang="en-US" altLang="en-US" dirty="0" smtClean="0">
              <a:cs typeface="Times New Roman" charset="0"/>
            </a:endParaRPr>
          </a:p>
          <a:p>
            <a:r>
              <a:rPr lang="en-US" altLang="en-US" dirty="0" smtClean="0">
                <a:cs typeface="Times New Roman" charset="0"/>
              </a:rPr>
              <a:t>Some small filings, temporary applications, or limited changes of point of diversion may have advertising waived.</a:t>
            </a:r>
          </a:p>
          <a:p>
            <a:pPr marL="173336" indent="-173336">
              <a:buFont typeface="Arial" panose="020B0604020202020204" pitchFamily="34" charset="0"/>
              <a:buChar char="•"/>
            </a:pPr>
            <a:r>
              <a:rPr lang="en-US" altLang="en-US" dirty="0" smtClean="0">
                <a:cs typeface="Times New Roman" charset="0"/>
              </a:rPr>
              <a:t>If the</a:t>
            </a:r>
            <a:r>
              <a:rPr lang="en-US" altLang="en-US" baseline="0" dirty="0" smtClean="0">
                <a:cs typeface="Times New Roman" charset="0"/>
              </a:rPr>
              <a:t> advertising is waived, it can still be protested (and we will discuss protests soon).</a:t>
            </a:r>
          </a:p>
          <a:p>
            <a:pPr marL="173336" indent="-173336">
              <a:buFont typeface="Arial" panose="020B0604020202020204" pitchFamily="34" charset="0"/>
              <a:buChar char="•"/>
            </a:pPr>
            <a:r>
              <a:rPr lang="en-US" altLang="en-US" baseline="0" dirty="0" smtClean="0">
                <a:cs typeface="Times New Roman" charset="0"/>
              </a:rPr>
              <a:t>All new applications (advertised or not) are put on the new applications list and can be reviewed there through the Division’s website</a:t>
            </a:r>
            <a:endParaRPr lang="en-US" altLang="en-US" dirty="0" smtClean="0">
              <a:cs typeface="Times New Roman" charset="0"/>
            </a:endParaRP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32</a:t>
            </a:fld>
            <a:endParaRPr lang="en-US" dirty="0"/>
          </a:p>
        </p:txBody>
      </p:sp>
    </p:spTree>
    <p:extLst>
      <p:ext uri="{BB962C8B-B14F-4D97-AF65-F5344CB8AC3E}">
        <p14:creationId xmlns:p14="http://schemas.microsoft.com/office/powerpoint/2010/main" val="3103203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Permanent filings are advertised twice with a one week interval between publications; </a:t>
            </a:r>
          </a:p>
          <a:p>
            <a:endParaRPr lang="en-US" altLang="en-US" dirty="0" smtClean="0">
              <a:cs typeface="Times New Roman" charset="0"/>
            </a:endParaRPr>
          </a:p>
          <a:p>
            <a:r>
              <a:rPr lang="en-US" altLang="en-US" dirty="0" smtClean="0">
                <a:cs typeface="Times New Roman" charset="0"/>
              </a:rPr>
              <a:t>There is a statutory 20-day protest period following the second publication for informal proceedings and a 30-day period for formal proceedings.</a:t>
            </a:r>
          </a:p>
          <a:p>
            <a:endParaRPr lang="en-US" altLang="en-US" dirty="0" smtClean="0">
              <a:cs typeface="Times New Roman" charset="0"/>
            </a:endParaRPr>
          </a:p>
          <a:p>
            <a:r>
              <a:rPr lang="en-US" altLang="en-US" dirty="0" smtClean="0">
                <a:cs typeface="Times New Roman" charset="0"/>
              </a:rPr>
              <a:t>All proceedings before the State Engineer are informal unless otherwise designated.</a:t>
            </a:r>
          </a:p>
          <a:p>
            <a:r>
              <a:rPr lang="en-US" altLang="en-US" dirty="0" smtClean="0">
                <a:cs typeface="Times New Roman" charset="0"/>
              </a:rPr>
              <a:t>	</a:t>
            </a:r>
          </a:p>
          <a:p>
            <a:r>
              <a:rPr lang="en-US" altLang="en-US" dirty="0" smtClean="0">
                <a:cs typeface="Times New Roman" charset="0"/>
              </a:rPr>
              <a:t>Temporary filings (for projects lasting only one year) are advertised at the discretion of the regional engineer based on experience with water rights concerns in the area of the proposal and whether there is potential impairment of other water rights or not.  If advertised, publication generally occurs once with a following protest period of ten days.</a:t>
            </a:r>
          </a:p>
          <a:p>
            <a:endParaRPr lang="en-US" altLang="en-US" dirty="0" smtClean="0">
              <a:cs typeface="Times New Roman" charset="0"/>
            </a:endParaRPr>
          </a:p>
          <a:p>
            <a:r>
              <a:rPr lang="en-US" altLang="en-US" dirty="0" smtClean="0">
                <a:cs typeface="Times New Roman" charset="0"/>
              </a:rPr>
              <a:t>Temporary</a:t>
            </a:r>
            <a:r>
              <a:rPr lang="en-US" altLang="en-US" baseline="0" dirty="0" smtClean="0">
                <a:cs typeface="Times New Roman" charset="0"/>
              </a:rPr>
              <a:t> change applications are not advertised as per statute</a:t>
            </a:r>
          </a:p>
          <a:p>
            <a:endParaRPr lang="en-US" altLang="en-US" baseline="0" dirty="0" smtClean="0">
              <a:cs typeface="Times New Roman" charset="0"/>
            </a:endParaRPr>
          </a:p>
          <a:p>
            <a:r>
              <a:rPr lang="en-US" altLang="en-US" baseline="0" dirty="0" smtClean="0">
                <a:cs typeface="Times New Roman" charset="0"/>
              </a:rPr>
              <a:t>The filings fees associated with applications are to cover a portion of the advertising costs and a portion of the processing costs.</a:t>
            </a:r>
            <a:endParaRPr lang="en-US" altLang="en-US" dirty="0" smtClean="0">
              <a:cs typeface="Times New Roman" charset="0"/>
            </a:endParaRPr>
          </a:p>
          <a:p>
            <a:endParaRPr lang="en-US" altLang="en-US" dirty="0" smtClean="0">
              <a:cs typeface="Times New Roman" charset="0"/>
            </a:endParaRPr>
          </a:p>
          <a:p>
            <a:r>
              <a:rPr lang="en-US" altLang="en-US" dirty="0" smtClean="0">
                <a:cs typeface="Times New Roman" charset="0"/>
              </a:rPr>
              <a:t>After advertising, the involved newspapers </a:t>
            </a:r>
            <a:r>
              <a:rPr lang="en-US" altLang="en-US" b="1" dirty="0" smtClean="0">
                <a:cs typeface="Times New Roman" charset="0"/>
              </a:rPr>
              <a:t>provide proof of publication documents to the State Engineer</a:t>
            </a:r>
            <a:r>
              <a:rPr lang="en-US" altLang="en-US" dirty="0" smtClean="0">
                <a:cs typeface="Times New Roman" charset="0"/>
              </a:rPr>
              <a:t>.  The State Engineer </a:t>
            </a:r>
            <a:r>
              <a:rPr lang="en-US" altLang="en-US" b="1" dirty="0" smtClean="0">
                <a:cs typeface="Times New Roman" charset="0"/>
              </a:rPr>
              <a:t>must receive this proof of publication before further </a:t>
            </a:r>
            <a:r>
              <a:rPr lang="en-US" altLang="en-US" dirty="0" smtClean="0">
                <a:cs typeface="Times New Roman" charset="0"/>
              </a:rPr>
              <a:t>action can be taken.  The newspaper bills are then paid by the division.</a:t>
            </a:r>
          </a:p>
          <a:p>
            <a:endParaRPr lang="en-US" dirty="0" smtClean="0"/>
          </a:p>
          <a:p>
            <a:pPr defTabSz="924458">
              <a:defRPr/>
            </a:pPr>
            <a:r>
              <a:rPr lang="en-US" altLang="en-US" dirty="0" smtClean="0">
                <a:cs typeface="Times New Roman" charset="0"/>
              </a:rPr>
              <a:t>Extra Notes</a:t>
            </a:r>
          </a:p>
          <a:p>
            <a:pPr defTabSz="924458">
              <a:defRPr/>
            </a:pPr>
            <a:r>
              <a:rPr lang="en-US" altLang="en-US" dirty="0" smtClean="0">
                <a:cs typeface="Times New Roman" charset="0"/>
              </a:rPr>
              <a:t>Notices to water users are drafted by the applications/records section and contain information as directed by statute.  They are e-mailed to the appropriate newspapers, and the applications are placed on the division’s website advertising list.  </a:t>
            </a:r>
            <a:r>
              <a:rPr lang="en-US" altLang="en-US" b="1" dirty="0" smtClean="0">
                <a:cs typeface="Times New Roman" charset="0"/>
              </a:rPr>
              <a:t>Advertising is generally placed in the legal notices section of the newspaper</a:t>
            </a:r>
            <a:r>
              <a:rPr lang="en-US" altLang="en-US" dirty="0" smtClean="0">
                <a:cs typeface="Times New Roman" charset="0"/>
              </a:rPr>
              <a:t>.  Many local papers are weekly editions which circulate on Wednesday or Thursdays.  For larger daily newspapers, the notices occur on Thursday editions.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33</a:t>
            </a:fld>
            <a:endParaRPr lang="en-US" dirty="0"/>
          </a:p>
        </p:txBody>
      </p:sp>
    </p:spTree>
    <p:extLst>
      <p:ext uri="{BB962C8B-B14F-4D97-AF65-F5344CB8AC3E}">
        <p14:creationId xmlns:p14="http://schemas.microsoft.com/office/powerpoint/2010/main" val="305676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charset="0"/>
              </a:rPr>
              <a:t>Protests are filed with the division by interested parties; generally these are other water users in the area who believe their </a:t>
            </a:r>
            <a:r>
              <a:rPr lang="en-US" altLang="en-US" dirty="0" smtClean="0">
                <a:cs typeface="Times New Roman" charset="0"/>
              </a:rPr>
              <a:t>supply or water right </a:t>
            </a:r>
            <a:r>
              <a:rPr lang="en-US" altLang="en-US" dirty="0">
                <a:cs typeface="Times New Roman" charset="0"/>
              </a:rPr>
              <a:t>may be impaired by the new project or affected in some way.</a:t>
            </a:r>
          </a:p>
          <a:p>
            <a:endParaRPr lang="en-US" altLang="en-US" dirty="0">
              <a:cs typeface="Times New Roman" charset="0"/>
            </a:endParaRPr>
          </a:p>
          <a:p>
            <a:r>
              <a:rPr lang="en-US" altLang="en-US" dirty="0">
                <a:cs typeface="Times New Roman" charset="0"/>
              </a:rPr>
              <a:t>However, sometimes title or property access or environmental concerns may be the issues raised.</a:t>
            </a:r>
          </a:p>
          <a:p>
            <a:r>
              <a:rPr lang="en-US" altLang="en-US" dirty="0">
                <a:cs typeface="Times New Roman" charset="0"/>
              </a:rPr>
              <a:t>Protests should NOT be based on how you like or dislike your neighbor who is filing the application</a:t>
            </a:r>
          </a:p>
          <a:p>
            <a:r>
              <a:rPr lang="en-US" altLang="en-US" dirty="0">
                <a:cs typeface="Times New Roman" charset="0"/>
              </a:rPr>
              <a:t>A protest should be related to how the protestant would be affected if the application is approved and not the applicants questionable parentage or genealogy</a:t>
            </a:r>
          </a:p>
          <a:p>
            <a:endParaRPr lang="en-US" altLang="en-US" dirty="0">
              <a:cs typeface="Times New Roman" charset="0"/>
            </a:endParaRPr>
          </a:p>
          <a:p>
            <a:r>
              <a:rPr lang="en-US" altLang="en-US" dirty="0">
                <a:cs typeface="Times New Roman" charset="0"/>
              </a:rPr>
              <a:t>It really gets down to statutory requirements for approval and why the application shouldn’t be approved. Protests should focus on that kind of discussion.</a:t>
            </a:r>
          </a:p>
          <a:p>
            <a:endParaRPr lang="en-US" altLang="en-US" dirty="0" smtClean="0">
              <a:cs typeface="Times New Roman" charset="0"/>
            </a:endParaRPr>
          </a:p>
          <a:p>
            <a:r>
              <a:rPr lang="en-US" altLang="en-US" dirty="0" smtClean="0">
                <a:cs typeface="Times New Roman" charset="0"/>
              </a:rPr>
              <a:t>General concerns about lessening water supplies throughout a basin or encroaching urbanization and its potential effects or need for a water management plan in a valley would be considered as correspondence to the division and </a:t>
            </a:r>
            <a:r>
              <a:rPr lang="en-US" altLang="en-US" b="1" dirty="0" smtClean="0">
                <a:cs typeface="Times New Roman" charset="0"/>
              </a:rPr>
              <a:t>not as a protest to any or all new filings in the area</a:t>
            </a:r>
            <a:r>
              <a:rPr lang="en-US" altLang="en-US" dirty="0" smtClean="0">
                <a:cs typeface="Times New Roman" charset="0"/>
              </a:rPr>
              <a:t>. </a:t>
            </a:r>
          </a:p>
          <a:p>
            <a:endParaRPr lang="en-US" altLang="en-US" dirty="0" smtClean="0">
              <a:cs typeface="Times New Roman" charset="0"/>
            </a:endParaRPr>
          </a:p>
          <a:p>
            <a:r>
              <a:rPr lang="en-US" altLang="en-US" b="1" u="sng" dirty="0" smtClean="0">
                <a:cs typeface="Times New Roman" charset="0"/>
              </a:rPr>
              <a:t>A protest</a:t>
            </a:r>
            <a:r>
              <a:rPr lang="en-US" altLang="en-US" b="1" u="sng" baseline="0" dirty="0" smtClean="0">
                <a:cs typeface="Times New Roman" charset="0"/>
              </a:rPr>
              <a:t> must:</a:t>
            </a:r>
            <a:endParaRPr lang="en-US" altLang="en-US" b="1" u="sng"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Indicate the water right(s)/applications being protested. </a:t>
            </a:r>
          </a:p>
          <a:p>
            <a:endParaRPr lang="en-US" altLang="en-US" dirty="0" smtClean="0">
              <a:cs typeface="Times New Roman" charset="0"/>
            </a:endParaRPr>
          </a:p>
          <a:p>
            <a:pPr marL="173336" indent="-173336">
              <a:buFont typeface="Arial" panose="020B0604020202020204" pitchFamily="34" charset="0"/>
              <a:buChar char="•"/>
            </a:pPr>
            <a:r>
              <a:rPr lang="en-US" altLang="en-US" b="1" dirty="0" smtClean="0">
                <a:cs typeface="Times New Roman" charset="0"/>
              </a:rPr>
              <a:t>Must be timely submitted within the appropriate period (usually 20 days after the last day of advertising) </a:t>
            </a:r>
            <a:r>
              <a:rPr lang="en-US" altLang="en-US" dirty="0" smtClean="0">
                <a:cs typeface="Times New Roman" charset="0"/>
              </a:rPr>
              <a:t>and be considered timely in order to </a:t>
            </a:r>
            <a:r>
              <a:rPr lang="en-US" altLang="en-US" b="1" u="sng" dirty="0" smtClean="0">
                <a:cs typeface="Times New Roman" charset="0"/>
              </a:rPr>
              <a:t>establish legal standing of the party in subsequent application procedures and potential court involvement</a:t>
            </a:r>
            <a:r>
              <a:rPr lang="en-US" altLang="en-US" dirty="0" smtClean="0">
                <a:cs typeface="Times New Roman" charset="0"/>
              </a:rPr>
              <a:t>.  Must</a:t>
            </a:r>
            <a:r>
              <a:rPr lang="en-US" altLang="en-US" baseline="0" dirty="0" smtClean="0">
                <a:cs typeface="Times New Roman" charset="0"/>
              </a:rPr>
              <a:t> be submitted to one of the offices of the Division of Water Rights with the proper filing fee, by the last day of the protest period….post mark dates do not count.</a:t>
            </a:r>
            <a:endParaRPr lang="en-US" altLang="en-US" dirty="0" smtClean="0">
              <a:cs typeface="Times New Roman" charset="0"/>
            </a:endParaRPr>
          </a:p>
          <a:p>
            <a:endParaRPr lang="en-US" altLang="en-US"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The protest must provide the name and address of each protesting entity and be signed by the protesting party or its authorized representative or power of attorney.</a:t>
            </a:r>
          </a:p>
          <a:p>
            <a:pPr marL="630536" lvl="1" indent="-173336">
              <a:buFont typeface="Arial" panose="020B0604020202020204" pitchFamily="34" charset="0"/>
              <a:buChar char="•"/>
            </a:pPr>
            <a:r>
              <a:rPr lang="en-US" altLang="en-US" b="1" dirty="0" smtClean="0">
                <a:cs typeface="Times New Roman" charset="0"/>
              </a:rPr>
              <a:t>It cannot be anonymous.</a:t>
            </a:r>
          </a:p>
          <a:p>
            <a:pPr marL="630536" lvl="1" indent="-173336">
              <a:buFont typeface="Arial" panose="020B0604020202020204" pitchFamily="34" charset="0"/>
              <a:buChar char="•"/>
            </a:pPr>
            <a:r>
              <a:rPr lang="en-US" altLang="en-US" b="1" dirty="0" smtClean="0">
                <a:cs typeface="Times New Roman" charset="0"/>
              </a:rPr>
              <a:t>We cannot accept general protests, they must identify an application or water right</a:t>
            </a:r>
            <a:r>
              <a:rPr lang="en-US" altLang="en-US" b="1" baseline="0" dirty="0" smtClean="0">
                <a:cs typeface="Times New Roman" charset="0"/>
              </a:rPr>
              <a:t> that is under current consideration</a:t>
            </a:r>
            <a:endParaRPr lang="en-US" altLang="en-US" dirty="0" smtClean="0">
              <a:cs typeface="Times New Roman" charset="0"/>
            </a:endParaRPr>
          </a:p>
          <a:p>
            <a:endParaRPr lang="en-US" altLang="en-US"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In addition to the signature, it is important to print the name of the protestant so that we know exactly who is submitting the protest.  If the name and address aren’t readily readable, standing as a legal protestant may be jeopardized.</a:t>
            </a:r>
          </a:p>
          <a:p>
            <a:pPr marL="173336" indent="-173336">
              <a:buFont typeface="Arial" panose="020B0604020202020204" pitchFamily="34" charset="0"/>
              <a:buChar char="•"/>
            </a:pPr>
            <a:endParaRPr lang="en-US" altLang="en-US"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There is a filing fee of $15</a:t>
            </a:r>
            <a:r>
              <a:rPr lang="en-US" altLang="en-US" baseline="0" dirty="0" smtClean="0">
                <a:cs typeface="Times New Roman" charset="0"/>
              </a:rPr>
              <a:t> per protestant.  If a group of individuals sign a protest letter, but only pay $15, then usually the first person on the list will be considered to be the </a:t>
            </a:r>
            <a:r>
              <a:rPr lang="en-US" altLang="en-US" b="1" baseline="0" dirty="0" smtClean="0">
                <a:cs typeface="Times New Roman" charset="0"/>
              </a:rPr>
              <a:t>ONLY</a:t>
            </a:r>
            <a:r>
              <a:rPr lang="en-US" altLang="en-US" baseline="0" dirty="0" smtClean="0">
                <a:cs typeface="Times New Roman" charset="0"/>
              </a:rPr>
              <a:t> official protestant.  If all individuals want to be listed as a protestant, then each will need to pay the fee.  A husband and wife may be both listed as a protestants with only one filing fee.</a:t>
            </a:r>
          </a:p>
          <a:p>
            <a:pPr marL="173336" indent="-173336">
              <a:buFont typeface="Arial" panose="020B0604020202020204" pitchFamily="34" charset="0"/>
              <a:buChar char="•"/>
            </a:pPr>
            <a:endParaRPr lang="en-US" altLang="en-US" baseline="0" dirty="0" smtClean="0">
              <a:cs typeface="Times New Roman" charset="0"/>
            </a:endParaRPr>
          </a:p>
          <a:p>
            <a:pPr marL="173336" indent="-173336">
              <a:buFont typeface="Arial" panose="020B0604020202020204" pitchFamily="34" charset="0"/>
              <a:buChar char="•"/>
            </a:pPr>
            <a:r>
              <a:rPr lang="en-US" altLang="en-US" baseline="0" dirty="0" smtClean="0">
                <a:cs typeface="Times New Roman" charset="0"/>
              </a:rPr>
              <a:t>The protestant may indicate whether or not they wish a hearing to be held.  May only want to submit letter of concern to address specific issues with an application</a:t>
            </a:r>
          </a:p>
          <a:p>
            <a:pPr marL="173336" indent="-173336">
              <a:buFont typeface="Arial" panose="020B0604020202020204" pitchFamily="34" charset="0"/>
              <a:buChar char="•"/>
            </a:pPr>
            <a:endParaRPr lang="en-US" altLang="en-US" baseline="0" dirty="0" smtClean="0">
              <a:cs typeface="Times New Roman" charset="0"/>
            </a:endParaRPr>
          </a:p>
          <a:p>
            <a:pPr marL="173336" indent="-173336">
              <a:buFont typeface="Arial" panose="020B0604020202020204" pitchFamily="34" charset="0"/>
              <a:buChar char="•"/>
            </a:pPr>
            <a:r>
              <a:rPr lang="en-US" altLang="en-US" baseline="0" dirty="0" smtClean="0">
                <a:cs typeface="Times New Roman" charset="0"/>
              </a:rPr>
              <a:t>The only exception on protests is with Diligence Claims.  Any official protest contesting the validity of a diligence claim MUST be filed with the appropriate District Court where the claim has been filed.</a:t>
            </a:r>
          </a:p>
          <a:p>
            <a:pPr marL="173336" indent="-173336">
              <a:buFont typeface="Arial" panose="020B0604020202020204" pitchFamily="34" charset="0"/>
              <a:buChar char="•"/>
            </a:pPr>
            <a:endParaRPr lang="en-US" altLang="en-US" baseline="0" dirty="0" smtClean="0">
              <a:cs typeface="Times New Roman" charset="0"/>
            </a:endParaRPr>
          </a:p>
          <a:p>
            <a:pPr marL="173336" indent="-173336">
              <a:buFont typeface="Arial" panose="020B0604020202020204" pitchFamily="34" charset="0"/>
              <a:buChar char="•"/>
            </a:pPr>
            <a:r>
              <a:rPr lang="en-US" altLang="en-US" baseline="0" dirty="0" smtClean="0">
                <a:cs typeface="Times New Roman" charset="0"/>
              </a:rPr>
              <a:t>Protests can now be submitted and paid for online through our website</a:t>
            </a:r>
          </a:p>
          <a:p>
            <a:pPr marL="173336" indent="-173336">
              <a:buFont typeface="Arial" panose="020B0604020202020204" pitchFamily="34" charset="0"/>
              <a:buChar char="•"/>
            </a:pPr>
            <a:endParaRPr lang="en-US" altLang="en-US" dirty="0" smtClean="0"/>
          </a:p>
          <a:p>
            <a:endParaRPr lang="en-US" dirty="0" smtClean="0"/>
          </a:p>
          <a:p>
            <a:r>
              <a:rPr lang="en-US" dirty="0" smtClean="0"/>
              <a:t>Extra Notes:</a:t>
            </a:r>
          </a:p>
          <a:p>
            <a:r>
              <a:rPr lang="en-US" altLang="en-US" dirty="0">
                <a:cs typeface="Times New Roman" charset="0"/>
              </a:rPr>
              <a:t>Some people who protest applications are recent applicants themselves.  Once they have their filings approved, they suddenly turn somewhat environmentalist.  Even though their application was approved, they don’t think anyone else should have their proposals authorized.  It’s interesting to talk through the situation of why it is okay for them but not for others.  It is also interesting to see how much more water use by others will impair rights when such use is made by people without local roots as compared to those who do have a history in the area. </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34</a:t>
            </a:fld>
            <a:endParaRPr lang="en-US" dirty="0"/>
          </a:p>
        </p:txBody>
      </p:sp>
    </p:spTree>
    <p:extLst>
      <p:ext uri="{BB962C8B-B14F-4D97-AF65-F5344CB8AC3E}">
        <p14:creationId xmlns:p14="http://schemas.microsoft.com/office/powerpoint/2010/main" val="3885826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charset="0"/>
              </a:rPr>
              <a:t>Hearings are generally held in the county seats of the counties where water is to be diverted and used.  However, if parties agree to some other location for greater convenience or if no facilities are available to accommodate meetings, the locations may be in other towns or in conference rooms at division offices.</a:t>
            </a:r>
          </a:p>
          <a:p>
            <a:endParaRPr lang="en-US" altLang="en-US" dirty="0">
              <a:cs typeface="Times New Roman" charset="0"/>
            </a:endParaRPr>
          </a:p>
          <a:p>
            <a:r>
              <a:rPr lang="en-US" altLang="en-US" dirty="0">
                <a:cs typeface="Times New Roman" charset="0"/>
              </a:rPr>
              <a:t>The usual schedule is to </a:t>
            </a:r>
            <a:r>
              <a:rPr lang="en-US" altLang="en-US" dirty="0" smtClean="0">
                <a:cs typeface="Times New Roman" charset="0"/>
              </a:rPr>
              <a:t>try and visit each </a:t>
            </a:r>
            <a:r>
              <a:rPr lang="en-US" altLang="en-US" dirty="0">
                <a:cs typeface="Times New Roman" charset="0"/>
              </a:rPr>
              <a:t>county </a:t>
            </a:r>
            <a:r>
              <a:rPr lang="en-US" altLang="en-US" dirty="0" smtClean="0">
                <a:cs typeface="Times New Roman" charset="0"/>
              </a:rPr>
              <a:t>several times </a:t>
            </a:r>
            <a:r>
              <a:rPr lang="en-US" altLang="en-US" dirty="0">
                <a:cs typeface="Times New Roman" charset="0"/>
              </a:rPr>
              <a:t>each </a:t>
            </a:r>
            <a:r>
              <a:rPr lang="en-US" altLang="en-US" dirty="0" smtClean="0">
                <a:cs typeface="Times New Roman" charset="0"/>
              </a:rPr>
              <a:t>year or as needed; </a:t>
            </a:r>
            <a:r>
              <a:rPr lang="en-US" altLang="en-US" dirty="0">
                <a:cs typeface="Times New Roman" charset="0"/>
              </a:rPr>
              <a:t>the dates are about  six months apart.  There may be several hearings per trip.</a:t>
            </a:r>
          </a:p>
          <a:p>
            <a:endParaRPr lang="en-US" altLang="en-US" dirty="0">
              <a:cs typeface="Times New Roman" charset="0"/>
            </a:endParaRPr>
          </a:p>
          <a:p>
            <a:r>
              <a:rPr lang="en-US" altLang="en-US" dirty="0">
                <a:cs typeface="Times New Roman" charset="0"/>
              </a:rPr>
              <a:t>Generally hearings are held to address protests, but they can be held to gather additional information if the applicant’s proposal is not sufficiently clear.</a:t>
            </a:r>
          </a:p>
          <a:p>
            <a:endParaRPr lang="en-US" altLang="en-US" dirty="0">
              <a:cs typeface="Times New Roman" charset="0"/>
            </a:endParaRPr>
          </a:p>
          <a:p>
            <a:r>
              <a:rPr lang="en-US" altLang="en-US" dirty="0">
                <a:cs typeface="Times New Roman" charset="0"/>
              </a:rPr>
              <a:t>If parties desire to have a hearing before the State Engineer, they should request the hearing.  The determination as to whether a hearing should be held or not is at the discretion of the State Engineer.</a:t>
            </a:r>
          </a:p>
          <a:p>
            <a:endParaRPr lang="en-US" altLang="en-US" dirty="0">
              <a:cs typeface="Times New Roman" charset="0"/>
            </a:endParaRPr>
          </a:p>
          <a:p>
            <a:r>
              <a:rPr lang="en-US" altLang="en-US" dirty="0">
                <a:cs typeface="Times New Roman" charset="0"/>
              </a:rPr>
              <a:t>Almost always, these hearings are informal proceedings.</a:t>
            </a:r>
          </a:p>
          <a:p>
            <a:endParaRPr lang="en-US" altLang="en-US" dirty="0">
              <a:cs typeface="Times New Roman" charset="0"/>
            </a:endParaRPr>
          </a:p>
          <a:p>
            <a:r>
              <a:rPr lang="en-US" altLang="en-US" dirty="0">
                <a:cs typeface="Times New Roman" charset="0"/>
              </a:rPr>
              <a:t>The Assistant State Engineer for Applications and Records and the regional office personnel are hearings officers who direct the meetings.  </a:t>
            </a:r>
            <a:br>
              <a:rPr lang="en-US" altLang="en-US" dirty="0">
                <a:cs typeface="Times New Roman" charset="0"/>
              </a:rPr>
            </a:br>
            <a:endParaRPr lang="en-US" altLang="en-US" dirty="0">
              <a:cs typeface="Times New Roman" charset="0"/>
            </a:endParaRPr>
          </a:p>
          <a:p>
            <a:r>
              <a:rPr lang="en-US" altLang="en-US" dirty="0">
                <a:cs typeface="Times New Roman" charset="0"/>
              </a:rPr>
              <a:t>Applicants are asked to provide information in support of their filings.  Protestants discuss their concerns.  Other interested parties may provide additional information.  In some cases, hearings can also involve witnesses, consulting experts, attorneys, etc., especially in large or complex projects or where property, title, or other legal issues are involved or geologic and engineering information is helpful.</a:t>
            </a:r>
          </a:p>
          <a:p>
            <a:endParaRPr lang="en-US" altLang="en-US" dirty="0" smtClean="0">
              <a:cs typeface="Times New Roman" charset="0"/>
            </a:endParaRPr>
          </a:p>
          <a:p>
            <a:r>
              <a:rPr lang="en-US" altLang="en-US" dirty="0" smtClean="0">
                <a:cs typeface="Times New Roman" charset="0"/>
              </a:rPr>
              <a:t>Many times attorney’s are involved</a:t>
            </a:r>
            <a:r>
              <a:rPr lang="en-US" altLang="en-US" baseline="0" dirty="0" smtClean="0">
                <a:cs typeface="Times New Roman" charset="0"/>
              </a:rPr>
              <a:t> in water right hearings</a:t>
            </a:r>
          </a:p>
          <a:p>
            <a:pPr marL="171450" indent="-171450">
              <a:buFont typeface="Arial" panose="020B0604020202020204" pitchFamily="34" charset="0"/>
              <a:buChar char="•"/>
            </a:pPr>
            <a:r>
              <a:rPr lang="en-US" altLang="en-US" baseline="0" dirty="0" smtClean="0">
                <a:cs typeface="Times New Roman" charset="0"/>
              </a:rPr>
              <a:t>It is not required that the applicant or protestants in a water right proceeding be represented by legal counsel.</a:t>
            </a:r>
          </a:p>
          <a:p>
            <a:pPr marL="171450" indent="-171450">
              <a:buFont typeface="Arial" panose="020B0604020202020204" pitchFamily="34" charset="0"/>
              <a:buChar char="•"/>
            </a:pPr>
            <a:r>
              <a:rPr lang="en-US" altLang="en-US" baseline="0" dirty="0" smtClean="0">
                <a:cs typeface="Times New Roman" charset="0"/>
              </a:rPr>
              <a:t>These are considered to be informal hearings</a:t>
            </a:r>
          </a:p>
          <a:p>
            <a:pPr marL="171450" indent="-171450">
              <a:buFont typeface="Arial" panose="020B0604020202020204" pitchFamily="34" charset="0"/>
              <a:buChar char="•"/>
            </a:pPr>
            <a:r>
              <a:rPr lang="en-US" altLang="en-US" baseline="0" dirty="0" smtClean="0">
                <a:cs typeface="Times New Roman" charset="0"/>
              </a:rPr>
              <a:t>It is up to the individual parties if they desire legal counsel</a:t>
            </a:r>
            <a:endParaRPr lang="en-US" altLang="en-US" dirty="0" smtClean="0">
              <a:cs typeface="Times New Roman" charset="0"/>
            </a:endParaRPr>
          </a:p>
          <a:p>
            <a:endParaRPr lang="en-US" altLang="en-US" dirty="0">
              <a:cs typeface="Times New Roman" charset="0"/>
            </a:endParaRPr>
          </a:p>
          <a:p>
            <a:r>
              <a:rPr lang="en-US" altLang="en-US" dirty="0">
                <a:cs typeface="Times New Roman" charset="0"/>
              </a:rPr>
              <a:t>Hearings are recorded, and the proceedings are made available on the division’s Internet website.</a:t>
            </a:r>
          </a:p>
          <a:p>
            <a:endParaRPr lang="en-US" altLang="en-US" dirty="0">
              <a:cs typeface="Times New Roman" charset="0"/>
            </a:endParaRPr>
          </a:p>
          <a:p>
            <a:r>
              <a:rPr lang="en-US" altLang="en-US" dirty="0">
                <a:cs typeface="Times New Roman" charset="0"/>
              </a:rPr>
              <a:t>Hearings may be waived if sufficient information is available and/or if parties indicate that no hearing is needed.</a:t>
            </a:r>
          </a:p>
          <a:p>
            <a:endParaRPr lang="en-US" altLang="en-US" dirty="0">
              <a:cs typeface="Times New Roman" charset="0"/>
            </a:endParaRPr>
          </a:p>
          <a:p>
            <a:r>
              <a:rPr lang="en-US" altLang="en-US" dirty="0">
                <a:cs typeface="Times New Roman" charset="0"/>
              </a:rPr>
              <a:t>Once the hearing is completed, the responsibility for the processing of the water right is assigned to the regional office to perform a review of the </a:t>
            </a:r>
            <a:r>
              <a:rPr lang="en-US" altLang="en-US" dirty="0" smtClean="0">
                <a:cs typeface="Times New Roman" charset="0"/>
              </a:rPr>
              <a:t>file</a:t>
            </a:r>
            <a:r>
              <a:rPr lang="en-US" altLang="en-US" baseline="0" dirty="0" smtClean="0">
                <a:cs typeface="Times New Roman" charset="0"/>
              </a:rPr>
              <a:t> and application.</a:t>
            </a:r>
            <a:endParaRPr lang="en-US" altLang="en-US" dirty="0"/>
          </a:p>
          <a:p>
            <a:endParaRPr lang="en-US" altLang="en-US" dirty="0"/>
          </a:p>
          <a:p>
            <a:r>
              <a:rPr lang="en-US" altLang="en-US" dirty="0"/>
              <a:t>Information gathered in hearings is used in the decision making process for the application.</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35</a:t>
            </a:fld>
            <a:endParaRPr lang="en-US" dirty="0"/>
          </a:p>
        </p:txBody>
      </p:sp>
    </p:spTree>
    <p:extLst>
      <p:ext uri="{BB962C8B-B14F-4D97-AF65-F5344CB8AC3E}">
        <p14:creationId xmlns:p14="http://schemas.microsoft.com/office/powerpoint/2010/main" val="1625766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This review by regional office personnel can involve:</a:t>
            </a:r>
          </a:p>
          <a:p>
            <a:pPr marL="173336" indent="-173336">
              <a:buFont typeface="Arial" panose="020B0604020202020204" pitchFamily="34" charset="0"/>
              <a:buChar char="•"/>
            </a:pPr>
            <a:r>
              <a:rPr lang="en-US" altLang="en-US" dirty="0" smtClean="0">
                <a:cs typeface="Times New Roman" charset="0"/>
              </a:rPr>
              <a:t>possible field inspections</a:t>
            </a:r>
          </a:p>
          <a:p>
            <a:pPr marL="173336" indent="-173336">
              <a:buFont typeface="Arial" panose="020B0604020202020204" pitchFamily="34" charset="0"/>
              <a:buChar char="•"/>
            </a:pPr>
            <a:r>
              <a:rPr lang="en-US" altLang="en-US" dirty="0" smtClean="0">
                <a:cs typeface="Times New Roman" charset="0"/>
              </a:rPr>
              <a:t>policy analysis</a:t>
            </a:r>
          </a:p>
          <a:p>
            <a:pPr marL="173336" indent="-173336">
              <a:buFont typeface="Arial" panose="020B0604020202020204" pitchFamily="34" charset="0"/>
              <a:buChar char="•"/>
            </a:pPr>
            <a:r>
              <a:rPr lang="en-US" altLang="en-US" dirty="0" smtClean="0">
                <a:cs typeface="Times New Roman" charset="0"/>
              </a:rPr>
              <a:t>study of available hydrologic information including scientific reports and water measurements and data on other rights in the area</a:t>
            </a:r>
          </a:p>
          <a:p>
            <a:pPr marL="173336" indent="-173336">
              <a:buFont typeface="Arial" panose="020B0604020202020204" pitchFamily="34" charset="0"/>
              <a:buChar char="•"/>
            </a:pPr>
            <a:r>
              <a:rPr lang="en-US" altLang="en-US" dirty="0" smtClean="0">
                <a:cs typeface="Times New Roman" charset="0"/>
              </a:rPr>
              <a:t>examination of title documents</a:t>
            </a:r>
          </a:p>
          <a:p>
            <a:pPr marL="173336" indent="-173336">
              <a:buFont typeface="Arial" panose="020B0604020202020204" pitchFamily="34" charset="0"/>
              <a:buChar char="•"/>
            </a:pPr>
            <a:r>
              <a:rPr lang="en-US" altLang="en-US" dirty="0" smtClean="0">
                <a:cs typeface="Times New Roman" charset="0"/>
              </a:rPr>
              <a:t>possible requests for further information from parties.</a:t>
            </a:r>
          </a:p>
          <a:p>
            <a:endParaRPr lang="en-US" altLang="en-US" dirty="0" smtClean="0">
              <a:cs typeface="Times New Roman" charset="0"/>
            </a:endParaRPr>
          </a:p>
          <a:p>
            <a:r>
              <a:rPr lang="en-US" altLang="en-US" dirty="0" smtClean="0">
                <a:cs typeface="Times New Roman" charset="0"/>
              </a:rPr>
              <a:t>The regional staff may discuss relevant issues with the State Engineer and the Application/Records staff and may involve staff from the Attorney General’s office to help formulate recommendations. </a:t>
            </a:r>
          </a:p>
          <a:p>
            <a:r>
              <a:rPr lang="en-US" altLang="en-US" dirty="0" smtClean="0">
                <a:cs typeface="Times New Roman" charset="0"/>
              </a:rPr>
              <a:t>	</a:t>
            </a:r>
          </a:p>
          <a:p>
            <a:r>
              <a:rPr lang="en-US" altLang="en-US" dirty="0" smtClean="0">
                <a:cs typeface="Times New Roman" charset="0"/>
              </a:rPr>
              <a:t>Personnel also assess the concerns raised in any protests.</a:t>
            </a:r>
          </a:p>
          <a:p>
            <a:r>
              <a:rPr lang="en-US" altLang="en-US" dirty="0" smtClean="0">
                <a:cs typeface="Times New Roman" charset="0"/>
              </a:rPr>
              <a:t>	</a:t>
            </a:r>
          </a:p>
          <a:p>
            <a:r>
              <a:rPr lang="en-US" altLang="en-US" dirty="0" smtClean="0">
                <a:cs typeface="Times New Roman" charset="0"/>
              </a:rPr>
              <a:t>This process results in recommended action on the application</a:t>
            </a:r>
            <a:r>
              <a:rPr lang="en-US" altLang="en-US" baseline="0" dirty="0" smtClean="0">
                <a:cs typeface="Times New Roman" charset="0"/>
              </a:rPr>
              <a:t> that is given to the State Engineer</a:t>
            </a:r>
            <a:endParaRPr lang="en-US" altLang="en-US" dirty="0" smtClean="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36</a:t>
            </a:fld>
            <a:endParaRPr lang="en-US" dirty="0"/>
          </a:p>
        </p:txBody>
      </p:sp>
    </p:spTree>
    <p:extLst>
      <p:ext uri="{BB962C8B-B14F-4D97-AF65-F5344CB8AC3E}">
        <p14:creationId xmlns:p14="http://schemas.microsoft.com/office/powerpoint/2010/main" val="310515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 discuss the second part of the application process.</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37</a:t>
            </a:fld>
            <a:endParaRPr lang="en-US" dirty="0"/>
          </a:p>
        </p:txBody>
      </p:sp>
    </p:spTree>
    <p:extLst>
      <p:ext uri="{BB962C8B-B14F-4D97-AF65-F5344CB8AC3E}">
        <p14:creationId xmlns:p14="http://schemas.microsoft.com/office/powerpoint/2010/main" val="910731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a:t>
            </a:r>
            <a:r>
              <a:rPr lang="en-US" baseline="0" dirty="0" smtClean="0"/>
              <a:t> the process, a Decision has been issued as to the status of a filed application.</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38</a:t>
            </a:fld>
            <a:endParaRPr lang="en-US" dirty="0"/>
          </a:p>
        </p:txBody>
      </p:sp>
    </p:spTree>
    <p:extLst>
      <p:ext uri="{BB962C8B-B14F-4D97-AF65-F5344CB8AC3E}">
        <p14:creationId xmlns:p14="http://schemas.microsoft.com/office/powerpoint/2010/main" val="3797662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cs typeface="Times New Roman" charset="0"/>
              </a:rPr>
              <a:t>There</a:t>
            </a:r>
            <a:r>
              <a:rPr lang="en-US" altLang="en-US" sz="1200" baseline="0" dirty="0" smtClean="0">
                <a:cs typeface="Times New Roman" charset="0"/>
              </a:rPr>
              <a:t> are three actions that the Region Office could recommend to the State Engineer, they are:  Approval, Rejection or Deferral</a:t>
            </a:r>
            <a:endParaRPr lang="en-US" altLang="en-US" sz="1200" dirty="0" smtClean="0">
              <a:cs typeface="Times New Roman" charset="0"/>
            </a:endParaRPr>
          </a:p>
          <a:p>
            <a:endParaRPr lang="en-US" altLang="en-US" sz="1200" dirty="0" smtClean="0">
              <a:cs typeface="Times New Roman" charset="0"/>
            </a:endParaRPr>
          </a:p>
          <a:p>
            <a:r>
              <a:rPr lang="en-US" altLang="en-US" sz="1200" dirty="0" smtClean="0">
                <a:cs typeface="Times New Roman" charset="0"/>
              </a:rPr>
              <a:t>If </a:t>
            </a:r>
            <a:r>
              <a:rPr lang="en-US" altLang="en-US" sz="1200" b="1" dirty="0" smtClean="0">
                <a:cs typeface="Times New Roman" charset="0"/>
              </a:rPr>
              <a:t>approval </a:t>
            </a:r>
            <a:r>
              <a:rPr lang="en-US" altLang="en-US" sz="1200" dirty="0" smtClean="0">
                <a:cs typeface="Times New Roman" charset="0"/>
              </a:rPr>
              <a:t>is recommended, an initial draft of the order for this action is prepared for a</a:t>
            </a:r>
            <a:r>
              <a:rPr lang="en-US" altLang="en-US" sz="1200" baseline="0" dirty="0" smtClean="0">
                <a:cs typeface="Times New Roman" charset="0"/>
              </a:rPr>
              <a:t> final </a:t>
            </a:r>
            <a:r>
              <a:rPr lang="en-US" altLang="en-US" sz="1200" dirty="0" smtClean="0">
                <a:cs typeface="Times New Roman" charset="0"/>
              </a:rPr>
              <a:t>review.</a:t>
            </a:r>
          </a:p>
          <a:p>
            <a:r>
              <a:rPr lang="en-US" altLang="en-US" sz="1200" dirty="0" smtClean="0">
                <a:cs typeface="Times New Roman" charset="0"/>
              </a:rPr>
              <a:t>Approval can only be considered if the application meets statutory criteria. </a:t>
            </a:r>
          </a:p>
          <a:p>
            <a:endParaRPr lang="en-US" altLang="en-US" sz="1200" dirty="0" smtClean="0">
              <a:cs typeface="Times New Roman" charset="0"/>
            </a:endParaRPr>
          </a:p>
          <a:p>
            <a:r>
              <a:rPr lang="en-US" altLang="en-US" sz="1200" dirty="0" smtClean="0">
                <a:cs typeface="Times New Roman" charset="0"/>
              </a:rPr>
              <a:t>If the application doesn’t meet statutory requirements and </a:t>
            </a:r>
            <a:r>
              <a:rPr lang="en-US" altLang="en-US" sz="1200" b="1" dirty="0" smtClean="0">
                <a:cs typeface="Times New Roman" charset="0"/>
              </a:rPr>
              <a:t>rejection</a:t>
            </a:r>
            <a:r>
              <a:rPr lang="en-US" altLang="en-US" sz="1200" dirty="0" smtClean="0">
                <a:cs typeface="Times New Roman" charset="0"/>
              </a:rPr>
              <a:t> is recommended, an initial draft of the order for this action is prepared for a final review. </a:t>
            </a:r>
          </a:p>
          <a:p>
            <a:r>
              <a:rPr lang="en-US" altLang="en-US" sz="1200" dirty="0" smtClean="0">
                <a:cs typeface="Times New Roman" charset="0"/>
              </a:rPr>
              <a:t>	</a:t>
            </a:r>
          </a:p>
          <a:p>
            <a:r>
              <a:rPr lang="en-US" altLang="en-US" sz="1200" dirty="0">
                <a:cs typeface="Times New Roman" charset="0"/>
              </a:rPr>
              <a:t>If </a:t>
            </a:r>
            <a:r>
              <a:rPr lang="en-US" altLang="en-US" sz="1200" b="1" dirty="0">
                <a:cs typeface="Times New Roman" charset="0"/>
              </a:rPr>
              <a:t>deferral</a:t>
            </a:r>
            <a:r>
              <a:rPr lang="en-US" altLang="en-US" sz="1200" dirty="0">
                <a:cs typeface="Times New Roman" charset="0"/>
              </a:rPr>
              <a:t> is designated, action on the application is held pending until further information is received.  This could involve the applicant’s request for additional time to submit supporting data or address other legal issues, the desire by interested parties to negotiate among themselves to address concerns, or actions concerning other rights or studies or policies in the area need to be addressed before a decision can be made.</a:t>
            </a:r>
          </a:p>
          <a:p>
            <a:r>
              <a:rPr lang="en-US" altLang="en-US" sz="1200" dirty="0">
                <a:cs typeface="Times New Roman" charset="0"/>
              </a:rPr>
              <a:t>	</a:t>
            </a:r>
          </a:p>
          <a:p>
            <a:r>
              <a:rPr lang="en-US" altLang="en-US" sz="1200" b="1" dirty="0">
                <a:cs typeface="Times New Roman" charset="0"/>
              </a:rPr>
              <a:t>Once the regional office has completed their recommendations, the application is designated to be reviewed by the Applications/Records section.</a:t>
            </a:r>
            <a:endParaRPr lang="en-US" altLang="en-US" sz="1200" b="1" dirty="0"/>
          </a:p>
          <a:p>
            <a:endParaRPr lang="en-US" altLang="en-US" sz="1200" dirty="0" smtClean="0">
              <a:cs typeface="Times New Roman" charset="0"/>
            </a:endParaRPr>
          </a:p>
          <a:p>
            <a:r>
              <a:rPr lang="en-US" altLang="en-US" sz="1200" dirty="0" smtClean="0">
                <a:cs typeface="Times New Roman" charset="0"/>
              </a:rPr>
              <a:t>Extra Notes:</a:t>
            </a:r>
          </a:p>
          <a:p>
            <a:r>
              <a:rPr lang="en-US" altLang="en-US" sz="1200" dirty="0" smtClean="0">
                <a:cs typeface="Times New Roman" charset="0"/>
              </a:rPr>
              <a:t>Section 73-3-8 of the Utah Code states that for </a:t>
            </a:r>
            <a:r>
              <a:rPr lang="en-US" altLang="en-US" sz="1200" b="1" u="sng" dirty="0" smtClean="0">
                <a:cs typeface="Times New Roman" charset="0"/>
              </a:rPr>
              <a:t>applications to appropriate</a:t>
            </a:r>
            <a:r>
              <a:rPr lang="en-US" altLang="en-US" sz="1200" dirty="0" smtClean="0">
                <a:cs typeface="Times New Roman" charset="0"/>
              </a:rPr>
              <a:t>,</a:t>
            </a:r>
          </a:p>
          <a:p>
            <a:pPr marL="171450" indent="-171450">
              <a:buFont typeface="Arial" panose="020B0604020202020204" pitchFamily="34" charset="0"/>
              <a:buChar char="•"/>
            </a:pPr>
            <a:r>
              <a:rPr lang="en-US" altLang="en-US" sz="1200" dirty="0" smtClean="0">
                <a:cs typeface="Times New Roman" charset="0"/>
              </a:rPr>
              <a:t>there must be unappropriated water in the proposed source, </a:t>
            </a:r>
          </a:p>
          <a:p>
            <a:pPr marL="171450" indent="-171450">
              <a:buFont typeface="Arial" panose="020B0604020202020204" pitchFamily="34" charset="0"/>
              <a:buChar char="•"/>
            </a:pPr>
            <a:r>
              <a:rPr lang="en-US" altLang="en-US" sz="1200" dirty="0" smtClean="0">
                <a:cs typeface="Times New Roman" charset="0"/>
              </a:rPr>
              <a:t>the proposed use will not impair existing rights or interfere with the more beneficial use of the water, </a:t>
            </a:r>
          </a:p>
          <a:p>
            <a:pPr marL="171450" indent="-171450">
              <a:buFont typeface="Arial" panose="020B0604020202020204" pitchFamily="34" charset="0"/>
              <a:buChar char="•"/>
            </a:pPr>
            <a:r>
              <a:rPr lang="en-US" altLang="en-US" sz="1200" dirty="0" smtClean="0">
                <a:cs typeface="Times New Roman" charset="0"/>
              </a:rPr>
              <a:t>the proposed plan is physically and economically feasible </a:t>
            </a:r>
          </a:p>
          <a:p>
            <a:pPr marL="171450" indent="-171450">
              <a:buFont typeface="Arial" panose="020B0604020202020204" pitchFamily="34" charset="0"/>
              <a:buChar char="•"/>
            </a:pPr>
            <a:r>
              <a:rPr lang="en-US" altLang="en-US" sz="1200" dirty="0" smtClean="0">
                <a:cs typeface="Times New Roman" charset="0"/>
              </a:rPr>
              <a:t>and would not prove detrimental to the public welfare, </a:t>
            </a:r>
          </a:p>
          <a:p>
            <a:pPr marL="171450" indent="-171450">
              <a:buFont typeface="Arial" panose="020B0604020202020204" pitchFamily="34" charset="0"/>
              <a:buChar char="•"/>
            </a:pPr>
            <a:r>
              <a:rPr lang="en-US" altLang="en-US" sz="1200" dirty="0" smtClean="0">
                <a:cs typeface="Times New Roman" charset="0"/>
              </a:rPr>
              <a:t>the applicant has the financial ability to complete the proposed works, </a:t>
            </a:r>
          </a:p>
          <a:p>
            <a:pPr marL="171450" indent="-171450">
              <a:buFont typeface="Arial" panose="020B0604020202020204" pitchFamily="34" charset="0"/>
              <a:buChar char="•"/>
            </a:pPr>
            <a:r>
              <a:rPr lang="en-US" altLang="en-US" sz="1200" dirty="0" smtClean="0">
                <a:cs typeface="Times New Roman" charset="0"/>
              </a:rPr>
              <a:t>the application was filed in good faith and not for purposes of speculation or monopoly, </a:t>
            </a:r>
          </a:p>
          <a:p>
            <a:pPr marL="171450" indent="-171450">
              <a:buFont typeface="Arial" panose="020B0604020202020204" pitchFamily="34" charset="0"/>
              <a:buChar char="•"/>
            </a:pPr>
            <a:r>
              <a:rPr lang="en-US" altLang="en-US" sz="1200" dirty="0" smtClean="0">
                <a:cs typeface="Times New Roman" charset="0"/>
              </a:rPr>
              <a:t>and the application will not unreasonably affect public recreation, the natural stream environment, or prove detrimental to the public welfare. </a:t>
            </a:r>
          </a:p>
          <a:p>
            <a:endParaRPr lang="en-US" altLang="en-US" sz="1200" dirty="0" smtClean="0">
              <a:cs typeface="Times New Roman" charset="0"/>
            </a:endParaRPr>
          </a:p>
          <a:p>
            <a:r>
              <a:rPr lang="en-US" altLang="en-US" sz="1200" dirty="0" smtClean="0">
                <a:cs typeface="Times New Roman" charset="0"/>
              </a:rPr>
              <a:t>Concerning </a:t>
            </a:r>
            <a:r>
              <a:rPr lang="en-US" altLang="en-US" sz="1200" b="1" u="sng" dirty="0" smtClean="0">
                <a:cs typeface="Times New Roman" charset="0"/>
              </a:rPr>
              <a:t>change applicatio</a:t>
            </a:r>
            <a:r>
              <a:rPr lang="en-US" altLang="en-US" sz="1200" dirty="0" smtClean="0">
                <a:cs typeface="Times New Roman" charset="0"/>
              </a:rPr>
              <a:t>ns, the same criteria must be applicable, but under Section 73-3-3 of the Utah Code is a further direction that the change may not be made if it impairs any vested right without just compensation. </a:t>
            </a:r>
            <a:endParaRPr lang="en-US" sz="1200" dirty="0"/>
          </a:p>
        </p:txBody>
      </p:sp>
      <p:sp>
        <p:nvSpPr>
          <p:cNvPr id="4" name="Slide Number Placeholder 3"/>
          <p:cNvSpPr>
            <a:spLocks noGrp="1"/>
          </p:cNvSpPr>
          <p:nvPr>
            <p:ph type="sldNum" sz="quarter" idx="10"/>
          </p:nvPr>
        </p:nvSpPr>
        <p:spPr/>
        <p:txBody>
          <a:bodyPr/>
          <a:lstStyle/>
          <a:p>
            <a:fld id="{865FBD21-7723-4EC3-9417-489A12B436F0}" type="slidenum">
              <a:rPr lang="en-US" smtClean="0"/>
              <a:t>39</a:t>
            </a:fld>
            <a:endParaRPr lang="en-US" dirty="0"/>
          </a:p>
        </p:txBody>
      </p:sp>
    </p:spTree>
    <p:extLst>
      <p:ext uri="{BB962C8B-B14F-4D97-AF65-F5344CB8AC3E}">
        <p14:creationId xmlns:p14="http://schemas.microsoft.com/office/powerpoint/2010/main" val="63735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an UNPERFECTED water right would be opposite of those:</a:t>
            </a:r>
          </a:p>
          <a:p>
            <a:endParaRPr lang="en-US" dirty="0" smtClean="0"/>
          </a:p>
          <a:p>
            <a:r>
              <a:rPr lang="en-US" dirty="0" smtClean="0"/>
              <a:t>It</a:t>
            </a:r>
            <a:r>
              <a:rPr lang="en-US" baseline="0" dirty="0" smtClean="0"/>
              <a:t> is not certificated</a:t>
            </a:r>
          </a:p>
          <a:p>
            <a:r>
              <a:rPr lang="en-US" baseline="0" dirty="0" smtClean="0"/>
              <a:t>Proof has not been filed</a:t>
            </a:r>
          </a:p>
          <a:p>
            <a:r>
              <a:rPr lang="en-US" baseline="0" dirty="0" smtClean="0"/>
              <a:t>Not decreed</a:t>
            </a:r>
            <a:endParaRPr lang="en-US" dirty="0" smtClean="0"/>
          </a:p>
          <a:p>
            <a:endParaRPr lang="en-US" dirty="0" smtClean="0"/>
          </a:p>
          <a:p>
            <a:r>
              <a:rPr lang="en-US" dirty="0" smtClean="0"/>
              <a:t>An Approved</a:t>
            </a:r>
            <a:r>
              <a:rPr lang="en-US" baseline="0" dirty="0" smtClean="0"/>
              <a:t> Application to Appropriate, is unperfected until proof has been filed and a certificate issued</a:t>
            </a:r>
          </a:p>
          <a:p>
            <a:endParaRPr lang="en-US" baseline="0" dirty="0" smtClean="0"/>
          </a:p>
          <a:p>
            <a:r>
              <a:rPr lang="en-US" baseline="0" dirty="0" smtClean="0"/>
              <a:t>An UNAPPROVED Application to Appropriate, is unperfected and is only considered a filing and the water cannot be used until approved</a:t>
            </a:r>
          </a:p>
          <a:p>
            <a:endParaRPr lang="en-US" baseline="0" dirty="0" smtClean="0"/>
          </a:p>
          <a:p>
            <a:r>
              <a:rPr lang="en-US" baseline="0" dirty="0" smtClean="0"/>
              <a:t>A water user’s claim that has NOT been published in a Proposed Determination</a:t>
            </a:r>
          </a:p>
          <a:p>
            <a:endParaRPr lang="en-US" baseline="0" dirty="0" smtClean="0"/>
          </a:p>
          <a:p>
            <a:r>
              <a:rPr lang="en-US" baseline="0" dirty="0" smtClean="0"/>
              <a:t>A Diligence Claim that is not acceptably filed</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a:t>
            </a:fld>
            <a:endParaRPr lang="en-US" dirty="0"/>
          </a:p>
        </p:txBody>
      </p:sp>
    </p:spTree>
    <p:extLst>
      <p:ext uri="{BB962C8B-B14F-4D97-AF65-F5344CB8AC3E}">
        <p14:creationId xmlns:p14="http://schemas.microsoft.com/office/powerpoint/2010/main" val="39434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noted earlier, approval criteria is governed by statute.  These are some of the criteria outlined in statute that applications must meet in order to be approved.</a:t>
            </a:r>
            <a:endParaRPr lang="en-US" dirty="0" smtClean="0"/>
          </a:p>
          <a:p>
            <a:endParaRPr lang="en-US" dirty="0" smtClean="0"/>
          </a:p>
          <a:p>
            <a:r>
              <a:rPr lang="en-US" b="1" i="1" dirty="0" smtClean="0"/>
              <a:t>Do not use for Water Users Workshop presentation</a:t>
            </a:r>
          </a:p>
          <a:p>
            <a:r>
              <a:rPr lang="en-US" b="1" dirty="0" smtClean="0"/>
              <a:t>[These will be covered</a:t>
            </a:r>
            <a:r>
              <a:rPr lang="en-US" b="1" baseline="0" dirty="0" smtClean="0"/>
              <a:t> in more detail in a later presentation so we will not go over them here.]</a:t>
            </a:r>
            <a:endParaRPr lang="en-US" b="1" dirty="0"/>
          </a:p>
        </p:txBody>
      </p:sp>
      <p:sp>
        <p:nvSpPr>
          <p:cNvPr id="4" name="Slide Number Placeholder 3"/>
          <p:cNvSpPr>
            <a:spLocks noGrp="1"/>
          </p:cNvSpPr>
          <p:nvPr>
            <p:ph type="sldNum" sz="quarter" idx="10"/>
          </p:nvPr>
        </p:nvSpPr>
        <p:spPr/>
        <p:txBody>
          <a:bodyPr/>
          <a:lstStyle/>
          <a:p>
            <a:fld id="{865FBD21-7723-4EC3-9417-489A12B436F0}" type="slidenum">
              <a:rPr lang="en-US" smtClean="0"/>
              <a:t>40</a:t>
            </a:fld>
            <a:endParaRPr lang="en-US" dirty="0"/>
          </a:p>
        </p:txBody>
      </p:sp>
    </p:spTree>
    <p:extLst>
      <p:ext uri="{BB962C8B-B14F-4D97-AF65-F5344CB8AC3E}">
        <p14:creationId xmlns:p14="http://schemas.microsoft.com/office/powerpoint/2010/main" val="1905509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The initial draft of the order for the State Engineer is reviewed by the staff</a:t>
            </a:r>
            <a:r>
              <a:rPr lang="en-US" altLang="en-US" baseline="0" dirty="0" smtClean="0">
                <a:cs typeface="Times New Roman" charset="0"/>
              </a:rPr>
              <a:t> in the Applications and Records section </a:t>
            </a:r>
            <a:r>
              <a:rPr lang="en-US" altLang="en-US" dirty="0" smtClean="0">
                <a:cs typeface="Times New Roman" charset="0"/>
              </a:rPr>
              <a:t>for completeness, accuracy, and consistency with statutes,</a:t>
            </a:r>
            <a:r>
              <a:rPr lang="en-US" altLang="en-US" baseline="0" dirty="0" smtClean="0">
                <a:cs typeface="Times New Roman" charset="0"/>
              </a:rPr>
              <a:t> </a:t>
            </a:r>
            <a:r>
              <a:rPr lang="en-US" altLang="en-US" dirty="0" smtClean="0">
                <a:cs typeface="Times New Roman" charset="0"/>
              </a:rPr>
              <a:t>division practices and policies</a:t>
            </a:r>
          </a:p>
          <a:p>
            <a:r>
              <a:rPr lang="en-US" altLang="en-US" dirty="0" smtClean="0">
                <a:cs typeface="Times New Roman" charset="0"/>
              </a:rPr>
              <a:t>	</a:t>
            </a:r>
          </a:p>
          <a:p>
            <a:r>
              <a:rPr lang="en-US" altLang="en-US" dirty="0" smtClean="0">
                <a:cs typeface="Times New Roman" charset="0"/>
              </a:rPr>
              <a:t>More complex issues may be reviewed with staff of Attorney General’s office.</a:t>
            </a:r>
          </a:p>
          <a:p>
            <a:endParaRPr lang="en-US" altLang="en-US" dirty="0" smtClean="0">
              <a:cs typeface="Times New Roman" charset="0"/>
            </a:endParaRPr>
          </a:p>
          <a:p>
            <a:r>
              <a:rPr lang="en-US" altLang="en-US" dirty="0" smtClean="0">
                <a:cs typeface="Times New Roman" charset="0"/>
              </a:rPr>
              <a:t>Regional offices may be contacted with questions, suggested language, etc. and additions or amendments are made.</a:t>
            </a:r>
          </a:p>
          <a:p>
            <a:endParaRPr lang="en-US" altLang="en-US" dirty="0" smtClean="0">
              <a:cs typeface="Times New Roman" charset="0"/>
            </a:endParaRPr>
          </a:p>
          <a:p>
            <a:r>
              <a:rPr lang="en-US" altLang="en-US" dirty="0" smtClean="0">
                <a:cs typeface="Times New Roman" charset="0"/>
              </a:rPr>
              <a:t>Any corrections are made and then the final draft</a:t>
            </a:r>
            <a:r>
              <a:rPr lang="en-US" altLang="en-US" dirty="0" smtClean="0"/>
              <a:t> is submitted to the State Engineer.</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41</a:t>
            </a:fld>
            <a:endParaRPr lang="en-US" dirty="0"/>
          </a:p>
        </p:txBody>
      </p:sp>
    </p:spTree>
    <p:extLst>
      <p:ext uri="{BB962C8B-B14F-4D97-AF65-F5344CB8AC3E}">
        <p14:creationId xmlns:p14="http://schemas.microsoft.com/office/powerpoint/2010/main" val="2498319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The final draft order is given to the State Engineer for his review:</a:t>
            </a:r>
          </a:p>
          <a:p>
            <a:endParaRPr lang="en-US" altLang="en-US" dirty="0" smtClean="0">
              <a:cs typeface="Times New Roman" charset="0"/>
            </a:endParaRPr>
          </a:p>
          <a:p>
            <a:r>
              <a:rPr lang="en-US" altLang="en-US" dirty="0" smtClean="0">
                <a:cs typeface="Times New Roman" charset="0"/>
              </a:rPr>
              <a:t>The State Engineer may require more information and changes to the order.</a:t>
            </a:r>
          </a:p>
          <a:p>
            <a:endParaRPr lang="en-US" altLang="en-US" dirty="0" smtClean="0">
              <a:cs typeface="Times New Roman" charset="0"/>
            </a:endParaRPr>
          </a:p>
          <a:p>
            <a:r>
              <a:rPr lang="en-US" altLang="en-US" dirty="0" smtClean="0">
                <a:cs typeface="Times New Roman" charset="0"/>
              </a:rPr>
              <a:t>The draft is then returned to involved staff for further review and any possible amendments.</a:t>
            </a:r>
          </a:p>
          <a:p>
            <a:endParaRPr lang="en-US" altLang="en-US" dirty="0" smtClean="0">
              <a:cs typeface="Times New Roman" charset="0"/>
            </a:endParaRPr>
          </a:p>
          <a:p>
            <a:r>
              <a:rPr lang="en-US" altLang="en-US" dirty="0" smtClean="0">
                <a:cs typeface="Times New Roman" charset="0"/>
              </a:rPr>
              <a:t>If the final draft order is signed, copies are sent to all involved parties (applicants,</a:t>
            </a:r>
            <a:r>
              <a:rPr lang="en-US" altLang="en-US" baseline="0" dirty="0" smtClean="0">
                <a:cs typeface="Times New Roman" charset="0"/>
              </a:rPr>
              <a:t> protestants, etc.) </a:t>
            </a:r>
            <a:r>
              <a:rPr lang="en-US" altLang="en-US" dirty="0" smtClean="0">
                <a:cs typeface="Times New Roman" charset="0"/>
              </a:rPr>
              <a:t>on the same day of signature.</a:t>
            </a:r>
          </a:p>
          <a:p>
            <a:endParaRPr lang="en-US" altLang="en-US" dirty="0" smtClean="0">
              <a:cs typeface="Times New Roman" charset="0"/>
            </a:endParaRPr>
          </a:p>
          <a:p>
            <a:r>
              <a:rPr lang="en-US" altLang="en-US" dirty="0" smtClean="0">
                <a:cs typeface="Times New Roman" charset="0"/>
              </a:rPr>
              <a:t>Approval information is placed on the new approvals list on Internet website.</a:t>
            </a:r>
          </a:p>
          <a:p>
            <a:endParaRPr lang="en-US" altLang="en-US" dirty="0" smtClean="0">
              <a:cs typeface="Times New Roman" charset="0"/>
            </a:endParaRPr>
          </a:p>
          <a:p>
            <a:r>
              <a:rPr lang="en-US" altLang="en-US" dirty="0" smtClean="0">
                <a:cs typeface="Times New Roman" charset="0"/>
              </a:rPr>
              <a:t>Under Section 73-3-10 of the Utah Code, if the application is approved, the applicant is authorized to proceed with construction of necessary works (subject to any conditions set forth in the State Engineer’s order) and to take any steps required to apply the water to use named in the application (subject to any other permits required such as rights of way, local health and building codes, etc.). </a:t>
            </a:r>
          </a:p>
          <a:p>
            <a:endParaRPr lang="en-US" altLang="en-US" dirty="0" smtClean="0">
              <a:cs typeface="Times New Roman" charset="0"/>
            </a:endParaRPr>
          </a:p>
          <a:p>
            <a:r>
              <a:rPr lang="en-US" altLang="en-US" dirty="0" smtClean="0">
                <a:cs typeface="Times New Roman" charset="0"/>
              </a:rPr>
              <a:t>Rejections result in the termination of the application. The applicant cannot take any steps toward the prosecution of the proposed work or the diversion and use of the public water under the application.</a:t>
            </a:r>
          </a:p>
          <a:p>
            <a:endParaRPr lang="en-US" altLang="en-US" dirty="0" smtClean="0">
              <a:cs typeface="Times New Roman" charset="0"/>
            </a:endParaRPr>
          </a:p>
          <a:p>
            <a:r>
              <a:rPr lang="en-US" altLang="en-US" dirty="0" smtClean="0">
                <a:cs typeface="Times New Roman" charset="0"/>
              </a:rPr>
              <a:t>The orders are scanned on the water right computer file for view at the Internet website.</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42</a:t>
            </a:fld>
            <a:endParaRPr lang="en-US" dirty="0"/>
          </a:p>
        </p:txBody>
      </p:sp>
    </p:spTree>
    <p:extLst>
      <p:ext uri="{BB962C8B-B14F-4D97-AF65-F5344CB8AC3E}">
        <p14:creationId xmlns:p14="http://schemas.microsoft.com/office/powerpoint/2010/main" val="1673470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20 Day Reconsideration Period</a:t>
            </a:r>
          </a:p>
          <a:p>
            <a:endParaRPr lang="en-US" altLang="en-US" dirty="0" smtClean="0">
              <a:cs typeface="Times New Roman" charset="0"/>
            </a:endParaRPr>
          </a:p>
          <a:p>
            <a:r>
              <a:rPr lang="en-US" altLang="en-US" dirty="0" smtClean="0">
                <a:cs typeface="Times New Roman" charset="0"/>
              </a:rPr>
              <a:t>All parties with legal standing (applicants and timely protestants) can request reconsideration if they believe the decision was arrived at incorrectly or that a condition or explanation contained in the order is not adequately or correctly addressed or that an important issue is not covered.</a:t>
            </a:r>
          </a:p>
          <a:p>
            <a:r>
              <a:rPr lang="en-US" altLang="en-US" dirty="0" smtClean="0">
                <a:cs typeface="Times New Roman" charset="0"/>
              </a:rPr>
              <a:t>	</a:t>
            </a:r>
          </a:p>
          <a:p>
            <a:r>
              <a:rPr lang="en-US" altLang="en-US" dirty="0" smtClean="0">
                <a:cs typeface="Times New Roman" charset="0"/>
              </a:rPr>
              <a:t>The request must be filed within the twenty-day period</a:t>
            </a:r>
          </a:p>
          <a:p>
            <a:pPr marL="171450" indent="-171450">
              <a:buFont typeface="Arial" panose="020B0604020202020204" pitchFamily="34" charset="0"/>
              <a:buChar char="•"/>
            </a:pPr>
            <a:r>
              <a:rPr lang="en-US" altLang="en-US" b="1" dirty="0" smtClean="0">
                <a:cs typeface="Times New Roman" charset="0"/>
              </a:rPr>
              <a:t>Which</a:t>
            </a:r>
            <a:r>
              <a:rPr lang="en-US" altLang="en-US" b="1" baseline="0" dirty="0" smtClean="0">
                <a:cs typeface="Times New Roman" charset="0"/>
              </a:rPr>
              <a:t> is 20 days from the date the Order is signed</a:t>
            </a:r>
            <a:endParaRPr lang="en-US" altLang="en-US" b="1" dirty="0" smtClean="0">
              <a:cs typeface="Times New Roman" charset="0"/>
            </a:endParaRPr>
          </a:p>
          <a:p>
            <a:endParaRPr lang="en-US" altLang="en-US" dirty="0" smtClean="0">
              <a:cs typeface="Times New Roman" charset="0"/>
            </a:endParaRPr>
          </a:p>
          <a:p>
            <a:r>
              <a:rPr lang="en-US" altLang="en-US" dirty="0" smtClean="0">
                <a:cs typeface="Times New Roman" charset="0"/>
              </a:rPr>
              <a:t>If granted, the decision under the order of the State Engineer is rescinded and reviewed.  </a:t>
            </a:r>
          </a:p>
          <a:p>
            <a:endParaRPr lang="en-US" altLang="en-US" dirty="0" smtClean="0">
              <a:cs typeface="Times New Roman" charset="0"/>
            </a:endParaRPr>
          </a:p>
          <a:p>
            <a:r>
              <a:rPr lang="en-US" altLang="en-US" dirty="0" smtClean="0">
                <a:cs typeface="Times New Roman" charset="0"/>
              </a:rPr>
              <a:t>A later amended order is issued addressing the reconsideration request.  </a:t>
            </a:r>
          </a:p>
          <a:p>
            <a:endParaRPr lang="en-US" altLang="en-US" dirty="0" smtClean="0">
              <a:cs typeface="Times New Roman" charset="0"/>
            </a:endParaRPr>
          </a:p>
          <a:p>
            <a:r>
              <a:rPr lang="en-US" altLang="en-US" dirty="0" smtClean="0">
                <a:cs typeface="Times New Roman" charset="0"/>
              </a:rPr>
              <a:t>The amended order may change requirements or quantifications in the first decision. </a:t>
            </a:r>
          </a:p>
          <a:p>
            <a:endParaRPr lang="en-US" altLang="en-US" dirty="0" smtClean="0">
              <a:cs typeface="Times New Roman" charset="0"/>
            </a:endParaRPr>
          </a:p>
          <a:p>
            <a:r>
              <a:rPr lang="en-US" altLang="en-US" dirty="0" smtClean="0">
                <a:cs typeface="Times New Roman" charset="0"/>
              </a:rPr>
              <a:t>It may indicate that review of the additional information or concerns from the reconsideration request does not indicate a need to change the original decision and thus the language in the amended order is essentially the same.</a:t>
            </a:r>
          </a:p>
          <a:p>
            <a:endParaRPr lang="en-US" altLang="en-US" dirty="0" smtClean="0">
              <a:cs typeface="Times New Roman" charset="0"/>
            </a:endParaRPr>
          </a:p>
          <a:p>
            <a:r>
              <a:rPr lang="en-US" altLang="en-US" dirty="0" smtClean="0">
                <a:cs typeface="Times New Roman" charset="0"/>
              </a:rPr>
              <a:t>In some unusual cases, the information supplied via the reconsideration request could alter negatively or positively the ability of the application to meet statutory criteria, and the original decision could be reversed. </a:t>
            </a:r>
          </a:p>
          <a:p>
            <a:endParaRPr lang="en-US" altLang="en-US" dirty="0" smtClean="0">
              <a:cs typeface="Times New Roman" charset="0"/>
            </a:endParaRPr>
          </a:p>
          <a:p>
            <a:r>
              <a:rPr lang="en-US" altLang="en-US" dirty="0" smtClean="0">
                <a:cs typeface="Times New Roman" charset="0"/>
              </a:rPr>
              <a:t>If significantly altered, the amended order would once again be subject to reconsideration and appeal.  If not altered, the amended order would no longer have provisions for further reconsideration. </a:t>
            </a:r>
          </a:p>
          <a:p>
            <a:endParaRPr lang="en-US" altLang="en-US" dirty="0" smtClean="0">
              <a:cs typeface="Times New Roman" charset="0"/>
            </a:endParaRPr>
          </a:p>
          <a:p>
            <a:r>
              <a:rPr lang="en-US" altLang="en-US" dirty="0" smtClean="0">
                <a:cs typeface="Times New Roman" charset="0"/>
              </a:rPr>
              <a:t>If the parties do not agree with the amended order, timely court appeal could be pursued.</a:t>
            </a:r>
          </a:p>
          <a:p>
            <a:endParaRPr lang="en-US" altLang="en-US" dirty="0" smtClean="0">
              <a:cs typeface="Times New Roman" charset="0"/>
            </a:endParaRPr>
          </a:p>
          <a:p>
            <a:r>
              <a:rPr lang="en-US" altLang="en-US" dirty="0" smtClean="0">
                <a:cs typeface="Times New Roman" charset="0"/>
              </a:rPr>
              <a:t>If a request for reconsideration is denied, the decision under the original order remains in place.</a:t>
            </a:r>
            <a:r>
              <a:rPr lang="en-US" altLang="en-US" dirty="0" smtClean="0"/>
              <a:t>   Parties not agreeing with the original order would then pursue timely court appeal.</a:t>
            </a:r>
          </a:p>
          <a:p>
            <a:endParaRPr lang="en-US" altLang="en-US" dirty="0" smtClean="0"/>
          </a:p>
          <a:p>
            <a:r>
              <a:rPr lang="en-US" altLang="en-US" dirty="0" smtClean="0"/>
              <a:t>The State Engineer receives approximately 100 requests for reconsideration each year.</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43</a:t>
            </a:fld>
            <a:endParaRPr lang="en-US" dirty="0"/>
          </a:p>
        </p:txBody>
      </p:sp>
    </p:spTree>
    <p:extLst>
      <p:ext uri="{BB962C8B-B14F-4D97-AF65-F5344CB8AC3E}">
        <p14:creationId xmlns:p14="http://schemas.microsoft.com/office/powerpoint/2010/main" val="2305404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30</a:t>
            </a:r>
            <a:r>
              <a:rPr lang="en-US" altLang="en-US" baseline="0" dirty="0" smtClean="0">
                <a:cs typeface="Times New Roman" charset="0"/>
              </a:rPr>
              <a:t> Day Appeal Period or De Novo Review</a:t>
            </a:r>
            <a:endParaRPr lang="en-US" altLang="en-US" dirty="0" smtClean="0">
              <a:cs typeface="Times New Roman" charset="0"/>
            </a:endParaRPr>
          </a:p>
          <a:p>
            <a:endParaRPr lang="en-US" altLang="en-US" dirty="0" smtClean="0">
              <a:cs typeface="Times New Roman" charset="0"/>
            </a:endParaRPr>
          </a:p>
          <a:p>
            <a:r>
              <a:rPr lang="en-US" altLang="en-US" dirty="0" smtClean="0">
                <a:cs typeface="Times New Roman" charset="0"/>
              </a:rPr>
              <a:t>Parties with legal standing can appeal the State Engineer’s order to the District Court having jurisdiction in the area of the water right.</a:t>
            </a:r>
          </a:p>
          <a:p>
            <a:r>
              <a:rPr lang="en-US" altLang="en-US" dirty="0" smtClean="0">
                <a:cs typeface="Times New Roman" charset="0"/>
              </a:rPr>
              <a:t>	</a:t>
            </a:r>
          </a:p>
          <a:p>
            <a:r>
              <a:rPr lang="en-US" altLang="en-US" b="1" dirty="0" smtClean="0">
                <a:cs typeface="Times New Roman" charset="0"/>
              </a:rPr>
              <a:t>Appeal</a:t>
            </a:r>
            <a:r>
              <a:rPr lang="en-US" altLang="en-US" b="1" baseline="0" dirty="0" smtClean="0">
                <a:cs typeface="Times New Roman" charset="0"/>
              </a:rPr>
              <a:t> must be timely</a:t>
            </a:r>
            <a:r>
              <a:rPr lang="en-US" altLang="en-US" baseline="0" dirty="0" smtClean="0">
                <a:cs typeface="Times New Roman" charset="0"/>
              </a:rPr>
              <a:t>.  </a:t>
            </a:r>
            <a:r>
              <a:rPr lang="en-US" altLang="en-US" dirty="0" smtClean="0">
                <a:cs typeface="Times New Roman" charset="0"/>
              </a:rPr>
              <a:t>The appeal must be made within thirty days of the issuance of the original decision or thirty days after the request for reconsideration is denied or thirty days after the amended decision is issued after granting of reconsideration.</a:t>
            </a:r>
          </a:p>
          <a:p>
            <a:endParaRPr lang="en-US" altLang="en-US" dirty="0" smtClean="0">
              <a:cs typeface="Times New Roman" charset="0"/>
            </a:endParaRPr>
          </a:p>
          <a:p>
            <a:r>
              <a:rPr lang="en-US" altLang="en-US" dirty="0" smtClean="0">
                <a:cs typeface="Times New Roman" charset="0"/>
              </a:rPr>
              <a:t>A De Novo review can</a:t>
            </a:r>
            <a:r>
              <a:rPr lang="en-US" altLang="en-US" baseline="0" dirty="0" smtClean="0">
                <a:cs typeface="Times New Roman" charset="0"/>
              </a:rPr>
              <a:t> be done by the District Court.  Which means that they will start from the beginning and review the application, and the whole application process is done by the District Court.</a:t>
            </a:r>
          </a:p>
          <a:p>
            <a:endParaRPr lang="en-US" altLang="en-US" baseline="0" dirty="0" smtClean="0">
              <a:cs typeface="Times New Roman" charset="0"/>
            </a:endParaRPr>
          </a:p>
          <a:p>
            <a:r>
              <a:rPr lang="en-US" altLang="en-US" baseline="0" dirty="0" smtClean="0">
                <a:cs typeface="Times New Roman" charset="0"/>
              </a:rPr>
              <a:t>De Novo Review is NOT a process to find fault in the State Engineers decision or the process whereby that decision was made; but rather it is a new look at the application and how it applies to statute and policies and this new review is done by the court, rather than the State Engineers Office.</a:t>
            </a:r>
          </a:p>
          <a:p>
            <a:endParaRPr lang="en-US" altLang="en-US" baseline="0" dirty="0" smtClean="0">
              <a:cs typeface="Times New Roman" charset="0"/>
            </a:endParaRPr>
          </a:p>
          <a:p>
            <a:r>
              <a:rPr lang="en-US" altLang="en-US" baseline="0" dirty="0" smtClean="0">
                <a:cs typeface="Times New Roman" charset="0"/>
              </a:rPr>
              <a:t>The District Court can:</a:t>
            </a:r>
          </a:p>
          <a:p>
            <a:pPr marL="173336" indent="-173336">
              <a:buFont typeface="Arial" panose="020B0604020202020204" pitchFamily="34" charset="0"/>
              <a:buChar char="•"/>
            </a:pPr>
            <a:r>
              <a:rPr lang="en-US" altLang="en-US" baseline="0" dirty="0" smtClean="0">
                <a:cs typeface="Times New Roman" charset="0"/>
              </a:rPr>
              <a:t>Uphold the original order</a:t>
            </a:r>
          </a:p>
          <a:p>
            <a:pPr marL="173336" indent="-173336">
              <a:buFont typeface="Arial" panose="020B0604020202020204" pitchFamily="34" charset="0"/>
              <a:buChar char="•"/>
            </a:pPr>
            <a:r>
              <a:rPr lang="en-US" altLang="en-US" baseline="0" dirty="0" smtClean="0">
                <a:cs typeface="Times New Roman" charset="0"/>
              </a:rPr>
              <a:t>Deny the appeal or deny the order</a:t>
            </a:r>
          </a:p>
          <a:p>
            <a:pPr marL="173336" indent="-173336">
              <a:buFont typeface="Arial" panose="020B0604020202020204" pitchFamily="34" charset="0"/>
              <a:buChar char="•"/>
            </a:pPr>
            <a:r>
              <a:rPr lang="en-US" altLang="en-US" baseline="0" dirty="0" smtClean="0">
                <a:cs typeface="Times New Roman" charset="0"/>
              </a:rPr>
              <a:t>Amend the Order</a:t>
            </a:r>
          </a:p>
          <a:p>
            <a:pPr marL="173336" indent="-173336">
              <a:buFont typeface="Arial" panose="020B0604020202020204" pitchFamily="34" charset="0"/>
              <a:buChar char="•"/>
            </a:pPr>
            <a:r>
              <a:rPr lang="en-US" altLang="en-US" baseline="0" dirty="0" smtClean="0">
                <a:cs typeface="Times New Roman" charset="0"/>
              </a:rPr>
              <a:t>It can and has been remanded back to the State Engineer to look at it again or to try again</a:t>
            </a:r>
          </a:p>
          <a:p>
            <a:endParaRPr lang="en-US" altLang="en-US" dirty="0" smtClean="0">
              <a:cs typeface="Times New Roman" charset="0"/>
            </a:endParaRPr>
          </a:p>
          <a:p>
            <a:r>
              <a:rPr lang="en-US" altLang="en-US" dirty="0" smtClean="0">
                <a:cs typeface="Times New Roman" charset="0"/>
              </a:rPr>
              <a:t>If</a:t>
            </a:r>
            <a:r>
              <a:rPr lang="en-US" altLang="en-US" baseline="0" dirty="0" smtClean="0">
                <a:cs typeface="Times New Roman" charset="0"/>
              </a:rPr>
              <a:t> parties do not agree or like the decision issued by the District Court, they can still appeal it to the Utah Supreme Court</a:t>
            </a:r>
            <a:endParaRPr lang="en-US" altLang="en-US" dirty="0" smtClean="0">
              <a:cs typeface="Times New Roman"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44</a:t>
            </a:fld>
            <a:endParaRPr lang="en-US" dirty="0"/>
          </a:p>
        </p:txBody>
      </p:sp>
    </p:spTree>
    <p:extLst>
      <p:ext uri="{BB962C8B-B14F-4D97-AF65-F5344CB8AC3E}">
        <p14:creationId xmlns:p14="http://schemas.microsoft.com/office/powerpoint/2010/main" val="2213735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 few lessons learned that day</a:t>
            </a:r>
          </a:p>
          <a:p>
            <a:pPr marL="173336" indent="-173336">
              <a:buFont typeface="Arial" panose="020B0604020202020204" pitchFamily="34" charset="0"/>
              <a:buChar char="•"/>
            </a:pPr>
            <a:r>
              <a:rPr lang="en-US" dirty="0" smtClean="0"/>
              <a:t>Never let</a:t>
            </a:r>
            <a:r>
              <a:rPr lang="en-US" baseline="0" dirty="0" smtClean="0"/>
              <a:t> all four wheels go into the mud</a:t>
            </a:r>
          </a:p>
          <a:p>
            <a:pPr marL="173336" indent="-173336">
              <a:buFont typeface="Arial" panose="020B0604020202020204" pitchFamily="34" charset="0"/>
              <a:buChar char="•"/>
            </a:pPr>
            <a:r>
              <a:rPr lang="en-US" baseline="0" dirty="0" smtClean="0"/>
              <a:t>Sometimes the mud is deeper than it appears…even on a nice clear day</a:t>
            </a:r>
          </a:p>
          <a:p>
            <a:pPr marL="173336" indent="-173336">
              <a:buFont typeface="Arial" panose="020B0604020202020204" pitchFamily="34" charset="0"/>
              <a:buChar char="•"/>
            </a:pPr>
            <a:r>
              <a:rPr lang="en-US" baseline="0" dirty="0" smtClean="0"/>
              <a:t>Do not trust a Ford in the mud</a:t>
            </a:r>
          </a:p>
          <a:p>
            <a:pPr marL="173336" indent="-173336">
              <a:buFont typeface="Arial" panose="020B0604020202020204" pitchFamily="34" charset="0"/>
              <a:buChar char="•"/>
            </a:pPr>
            <a:r>
              <a:rPr lang="en-US" baseline="0" dirty="0" smtClean="0"/>
              <a:t>Know who to call to get you out…even if they will hang it over your head for the next 20 years</a:t>
            </a:r>
          </a:p>
          <a:p>
            <a:pPr marL="173336" indent="-173336">
              <a:buFont typeface="Arial" panose="020B0604020202020204" pitchFamily="34" charset="0"/>
              <a:buChar char="•"/>
            </a:pPr>
            <a:r>
              <a:rPr lang="en-US" baseline="0" dirty="0" smtClean="0"/>
              <a:t>Consider yourself…delayed…not stuck</a:t>
            </a:r>
          </a:p>
          <a:p>
            <a:pPr marL="173336" indent="-173336">
              <a:buFont typeface="Arial" panose="020B0604020202020204" pitchFamily="34" charset="0"/>
              <a:buChar char="•"/>
            </a:pPr>
            <a:r>
              <a:rPr lang="en-US" baseline="0" dirty="0" smtClean="0"/>
              <a:t>And never let your co-worker bring a camera to field to document your “delays”</a:t>
            </a:r>
          </a:p>
          <a:p>
            <a:endParaRPr lang="en-US" baseline="0" dirty="0" smtClean="0"/>
          </a:p>
          <a:p>
            <a:r>
              <a:rPr lang="en-US" u="sng" dirty="0" smtClean="0"/>
              <a:t>Applying this to water right</a:t>
            </a:r>
            <a:r>
              <a:rPr lang="en-US" u="sng" baseline="0" dirty="0" smtClean="0"/>
              <a:t> applications</a:t>
            </a:r>
          </a:p>
          <a:p>
            <a:pPr marL="173336" indent="-173336">
              <a:buFont typeface="Arial" panose="020B0604020202020204" pitchFamily="34" charset="0"/>
              <a:buChar char="•"/>
            </a:pPr>
            <a:r>
              <a:rPr lang="en-US" baseline="0" dirty="0" smtClean="0"/>
              <a:t>We get a lot of inquiries as to the status of an application</a:t>
            </a:r>
          </a:p>
          <a:p>
            <a:pPr marL="173336" indent="-173336">
              <a:buFont typeface="Arial" panose="020B0604020202020204" pitchFamily="34" charset="0"/>
              <a:buChar char="•"/>
            </a:pPr>
            <a:r>
              <a:rPr lang="en-US" baseline="0" dirty="0" smtClean="0"/>
              <a:t>If you have any questions on an application (and may feel that is stuck in the process), no matter where it is in the process, you can call the regional offices or the public inquiry section</a:t>
            </a:r>
          </a:p>
          <a:p>
            <a:pPr marL="173336" indent="-173336">
              <a:buFont typeface="Arial" panose="020B0604020202020204" pitchFamily="34" charset="0"/>
              <a:buChar char="•"/>
            </a:pPr>
            <a:r>
              <a:rPr lang="en-US" baseline="0" dirty="0" smtClean="0"/>
              <a:t>If there are problems with the water right or the application, feel free to contact our office and we will try and give you direction to move the application forward</a:t>
            </a:r>
          </a:p>
          <a:p>
            <a:pPr marL="173336" indent="-173336">
              <a:buFont typeface="Arial" panose="020B0604020202020204" pitchFamily="34" charset="0"/>
              <a:buChar char="•"/>
            </a:pPr>
            <a:r>
              <a:rPr lang="en-US" baseline="0" dirty="0" smtClean="0"/>
              <a:t>In most cases, the help we give, we will not hang it over your head…for very long</a:t>
            </a:r>
          </a:p>
          <a:p>
            <a:pPr marL="173336" indent="-173336">
              <a:buFont typeface="Arial" panose="020B0604020202020204" pitchFamily="34" charset="0"/>
              <a:buChar char="•"/>
            </a:pPr>
            <a:r>
              <a:rPr lang="en-US" baseline="0" dirty="0" smtClean="0"/>
              <a:t>We really do try to do our best to not have any “Stuck” applications…but we are governed by specific statutes and administrative rules as we review and process applications;  There may be legal considerations and proceedings that would prevent an application to be approvable</a:t>
            </a:r>
          </a:p>
        </p:txBody>
      </p:sp>
      <p:sp>
        <p:nvSpPr>
          <p:cNvPr id="4" name="Slide Number Placeholder 3"/>
          <p:cNvSpPr>
            <a:spLocks noGrp="1"/>
          </p:cNvSpPr>
          <p:nvPr>
            <p:ph type="sldNum" sz="quarter" idx="10"/>
          </p:nvPr>
        </p:nvSpPr>
        <p:spPr/>
        <p:txBody>
          <a:bodyPr/>
          <a:lstStyle/>
          <a:p>
            <a:fld id="{865FBD21-7723-4EC3-9417-489A12B436F0}" type="slidenum">
              <a:rPr lang="en-US" smtClean="0"/>
              <a:t>45</a:t>
            </a:fld>
            <a:endParaRPr lang="en-US" dirty="0"/>
          </a:p>
        </p:txBody>
      </p:sp>
    </p:spTree>
    <p:extLst>
      <p:ext uri="{BB962C8B-B14F-4D97-AF65-F5344CB8AC3E}">
        <p14:creationId xmlns:p14="http://schemas.microsoft.com/office/powerpoint/2010/main" val="3079009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46</a:t>
            </a:fld>
            <a:endParaRPr lang="en-US" dirty="0"/>
          </a:p>
        </p:txBody>
      </p:sp>
    </p:spTree>
    <p:extLst>
      <p:ext uri="{BB962C8B-B14F-4D97-AF65-F5344CB8AC3E}">
        <p14:creationId xmlns:p14="http://schemas.microsoft.com/office/powerpoint/2010/main" val="2900638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47</a:t>
            </a:fld>
            <a:endParaRPr lang="en-US" dirty="0"/>
          </a:p>
        </p:txBody>
      </p:sp>
    </p:spTree>
    <p:extLst>
      <p:ext uri="{BB962C8B-B14F-4D97-AF65-F5344CB8AC3E}">
        <p14:creationId xmlns:p14="http://schemas.microsoft.com/office/powerpoint/2010/main" val="290063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discuss some of the most common</a:t>
            </a:r>
            <a:r>
              <a:rPr lang="en-US" baseline="0" dirty="0" smtClean="0"/>
              <a:t> applications that we deal with.</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5</a:t>
            </a:fld>
            <a:endParaRPr lang="en-US" dirty="0"/>
          </a:p>
        </p:txBody>
      </p:sp>
    </p:spTree>
    <p:extLst>
      <p:ext uri="{BB962C8B-B14F-4D97-AF65-F5344CB8AC3E}">
        <p14:creationId xmlns:p14="http://schemas.microsoft.com/office/powerpoint/2010/main" val="23245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applications</a:t>
            </a:r>
            <a:r>
              <a:rPr lang="en-US" baseline="0" dirty="0" smtClean="0"/>
              <a:t> that we will discuss:</a:t>
            </a:r>
          </a:p>
          <a:p>
            <a:endParaRPr lang="en-US" baseline="0" dirty="0" smtClean="0"/>
          </a:p>
          <a:p>
            <a:r>
              <a:rPr lang="en-US" baseline="0" dirty="0" smtClean="0"/>
              <a:t>We will cover each application and the WHY file them</a:t>
            </a:r>
          </a:p>
          <a:p>
            <a:endParaRPr lang="en-US" baseline="0" dirty="0" smtClean="0"/>
          </a:p>
          <a:p>
            <a:pPr marL="173336" indent="-173336">
              <a:buFont typeface="Arial" panose="020B0604020202020204" pitchFamily="34" charset="0"/>
              <a:buChar char="•"/>
            </a:pPr>
            <a:r>
              <a:rPr lang="en-US" dirty="0" smtClean="0">
                <a:solidFill>
                  <a:schemeClr val="tx2"/>
                </a:solidFill>
              </a:rPr>
              <a:t>Diligence Claims</a:t>
            </a:r>
          </a:p>
          <a:p>
            <a:pPr marL="173336" indent="-173336">
              <a:buFont typeface="Arial" panose="020B0604020202020204" pitchFamily="34" charset="0"/>
              <a:buChar char="•"/>
            </a:pPr>
            <a:r>
              <a:rPr lang="en-US" dirty="0" smtClean="0">
                <a:solidFill>
                  <a:schemeClr val="tx2"/>
                </a:solidFill>
              </a:rPr>
              <a:t>Applications to Appropriate</a:t>
            </a:r>
          </a:p>
          <a:p>
            <a:pPr marL="173336" indent="-173336">
              <a:buFont typeface="Arial" panose="020B0604020202020204" pitchFamily="34" charset="0"/>
              <a:buChar char="•"/>
            </a:pPr>
            <a:r>
              <a:rPr lang="en-US" dirty="0" smtClean="0">
                <a:solidFill>
                  <a:schemeClr val="tx2"/>
                </a:solidFill>
              </a:rPr>
              <a:t>Change Applications</a:t>
            </a:r>
          </a:p>
          <a:p>
            <a:pPr marL="173336" indent="-173336">
              <a:buFont typeface="Arial" panose="020B0604020202020204" pitchFamily="34" charset="0"/>
              <a:buChar char="•"/>
            </a:pPr>
            <a:r>
              <a:rPr lang="en-US" dirty="0" smtClean="0">
                <a:solidFill>
                  <a:schemeClr val="tx2"/>
                </a:solidFill>
              </a:rPr>
              <a:t>Exchange Applications</a:t>
            </a:r>
          </a:p>
          <a:p>
            <a:pPr marL="173336" indent="-173336">
              <a:buFont typeface="Arial" panose="020B0604020202020204" pitchFamily="34" charset="0"/>
              <a:buChar char="•"/>
            </a:pPr>
            <a:r>
              <a:rPr lang="en-US" dirty="0" smtClean="0">
                <a:solidFill>
                  <a:schemeClr val="tx2"/>
                </a:solidFill>
              </a:rPr>
              <a:t>Temporary and Fixed Time Applications</a:t>
            </a:r>
          </a:p>
          <a:p>
            <a:pPr marL="173336" indent="-173336">
              <a:buFont typeface="Arial" panose="020B0604020202020204" pitchFamily="34" charset="0"/>
              <a:buChar char="•"/>
            </a:pPr>
            <a:endParaRPr lang="en-US" dirty="0" smtClean="0">
              <a:solidFill>
                <a:schemeClr val="tx2"/>
              </a:solidFill>
            </a:endParaRPr>
          </a:p>
          <a:p>
            <a:pPr marL="0" indent="0">
              <a:buFont typeface="Arial" panose="020B0604020202020204" pitchFamily="34" charset="0"/>
              <a:buNone/>
            </a:pPr>
            <a:r>
              <a:rPr lang="en-US" dirty="0" smtClean="0">
                <a:solidFill>
                  <a:schemeClr val="tx2"/>
                </a:solidFill>
              </a:rPr>
              <a:t>There</a:t>
            </a:r>
            <a:r>
              <a:rPr lang="en-US" baseline="0" dirty="0" smtClean="0">
                <a:solidFill>
                  <a:schemeClr val="tx2"/>
                </a:solidFill>
              </a:rPr>
              <a:t> a multiple types of applications</a:t>
            </a:r>
          </a:p>
          <a:p>
            <a:pPr marL="171450" indent="-171450">
              <a:buFont typeface="Arial" panose="020B0604020202020204" pitchFamily="34" charset="0"/>
              <a:buChar char="•"/>
            </a:pPr>
            <a:r>
              <a:rPr lang="en-US" baseline="0" dirty="0" smtClean="0">
                <a:solidFill>
                  <a:schemeClr val="tx2"/>
                </a:solidFill>
              </a:rPr>
              <a:t>There are many different scenarios that not all types of applications may apply to.</a:t>
            </a:r>
            <a:endParaRPr lang="en-US" dirty="0" smtClean="0">
              <a:solidFill>
                <a:schemeClr val="tx2"/>
              </a:solidFill>
            </a:endParaRPr>
          </a:p>
          <a:p>
            <a:pPr marL="0" indent="0">
              <a:buFont typeface="Arial" panose="020B0604020202020204" pitchFamily="34" charset="0"/>
              <a:buNone/>
            </a:pPr>
            <a:endParaRPr lang="en-US" dirty="0" smtClean="0">
              <a:solidFill>
                <a:schemeClr val="tx2"/>
              </a:solidFill>
            </a:endParaRPr>
          </a:p>
          <a:p>
            <a:r>
              <a:rPr lang="en-US" dirty="0" smtClean="0">
                <a:solidFill>
                  <a:schemeClr val="tx2"/>
                </a:solidFill>
              </a:rPr>
              <a:t>This is not a complete list of applications or forms that we deal with, just some of</a:t>
            </a:r>
            <a:r>
              <a:rPr lang="en-US" baseline="0" dirty="0" smtClean="0">
                <a:solidFill>
                  <a:schemeClr val="tx2"/>
                </a:solidFill>
              </a:rPr>
              <a:t> the most common.</a:t>
            </a:r>
          </a:p>
          <a:p>
            <a:endParaRPr lang="en-US" baseline="0" dirty="0" smtClean="0">
              <a:solidFill>
                <a:schemeClr val="tx2"/>
              </a:solidFill>
            </a:endParaRPr>
          </a:p>
          <a:p>
            <a:r>
              <a:rPr lang="en-US" baseline="0" dirty="0" smtClean="0">
                <a:solidFill>
                  <a:schemeClr val="tx2"/>
                </a:solidFill>
              </a:rPr>
              <a:t>As with any good bureaucratic agency, we are always coming up with more.</a:t>
            </a:r>
          </a:p>
          <a:p>
            <a:endParaRPr lang="en-US" baseline="0" dirty="0" smtClean="0">
              <a:solidFill>
                <a:schemeClr val="tx2"/>
              </a:solidFill>
            </a:endParaRPr>
          </a:p>
          <a:p>
            <a:r>
              <a:rPr lang="en-US" baseline="0" dirty="0" smtClean="0">
                <a:solidFill>
                  <a:schemeClr val="tx2"/>
                </a:solidFill>
              </a:rPr>
              <a:t>Throughout the application process, our staff at Water Rights are here to help and want to help.</a:t>
            </a:r>
            <a:endParaRPr lang="en-US" dirty="0" smtClean="0">
              <a:solidFill>
                <a:schemeClr val="tx2"/>
              </a:solidFill>
            </a:endParaRPr>
          </a:p>
          <a:p>
            <a:pPr marL="173336" indent="-173336">
              <a:buFont typeface="Arial" panose="020B0604020202020204" pitchFamily="34" charset="0"/>
              <a:buChar char="•"/>
            </a:pPr>
            <a:endParaRPr lang="en-US" dirty="0" smtClean="0">
              <a:solidFill>
                <a:schemeClr val="tx2"/>
              </a:solidFill>
            </a:endParaRPr>
          </a:p>
          <a:p>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6</a:t>
            </a:fld>
            <a:endParaRPr lang="en-US" dirty="0"/>
          </a:p>
        </p:txBody>
      </p:sp>
    </p:spTree>
    <p:extLst>
      <p:ext uri="{BB962C8B-B14F-4D97-AF65-F5344CB8AC3E}">
        <p14:creationId xmlns:p14="http://schemas.microsoft.com/office/powerpoint/2010/main" val="12956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application needs some basic information to be complete so that is can be processed.  The term we commonly use is “Acceptably Complete”.</a:t>
            </a:r>
          </a:p>
          <a:p>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Applicant/owner’s name, address and ownership interest</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Source of water (specific spring, stream, underground well)</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Flow (cfs) or volume (acre-feet) of water to be </a:t>
            </a:r>
            <a:r>
              <a:rPr lang="en-US" dirty="0" smtClean="0">
                <a:solidFill>
                  <a:schemeClr val="tx2"/>
                </a:solidFill>
                <a:latin typeface="Calibri" panose="020F0502020204030204" pitchFamily="34" charset="0"/>
              </a:rPr>
              <a:t>diverted</a:t>
            </a:r>
          </a:p>
          <a:p>
            <a:pPr marL="803872" lvl="1" indent="-346672">
              <a:buFont typeface="Arial" panose="020B0604020202020204" pitchFamily="34" charset="0"/>
              <a:buChar char="•"/>
            </a:pPr>
            <a:r>
              <a:rPr lang="en-US" dirty="0" smtClean="0">
                <a:solidFill>
                  <a:schemeClr val="tx2"/>
                </a:solidFill>
                <a:latin typeface="Calibri" panose="020F0502020204030204" pitchFamily="34" charset="0"/>
              </a:rPr>
              <a:t>An amount of water is needed</a:t>
            </a: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Point of diversion (POD) or where the water is diverted</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Existing or intended beneficial use of the water</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Place of use (POU) or location of the beneficial use</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Application map to identify where beneficial use will occur</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Signatures of all applicants/owners or legal agents</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Filing </a:t>
            </a:r>
            <a:r>
              <a:rPr lang="en-US" dirty="0" smtClean="0">
                <a:solidFill>
                  <a:schemeClr val="tx2"/>
                </a:solidFill>
                <a:latin typeface="Calibri" panose="020F0502020204030204" pitchFamily="34" charset="0"/>
              </a:rPr>
              <a:t>fee</a:t>
            </a:r>
          </a:p>
          <a:p>
            <a:pPr marL="346672" indent="-346672">
              <a:buFont typeface="Arial" panose="020B0604020202020204" pitchFamily="34" charset="0"/>
              <a:buChar char="•"/>
            </a:pPr>
            <a:endParaRPr lang="en-US" dirty="0" smtClean="0">
              <a:solidFill>
                <a:schemeClr val="tx2"/>
              </a:solidFill>
              <a:latin typeface="Calibri" panose="020F0502020204030204" pitchFamily="34" charset="0"/>
            </a:endParaRPr>
          </a:p>
          <a:p>
            <a:pPr marL="0" indent="0">
              <a:buFont typeface="Arial" panose="020B0604020202020204" pitchFamily="34" charset="0"/>
              <a:buNone/>
            </a:pPr>
            <a:r>
              <a:rPr lang="en-US" dirty="0" smtClean="0">
                <a:solidFill>
                  <a:schemeClr val="tx2"/>
                </a:solidFill>
                <a:latin typeface="Calibri" panose="020F0502020204030204" pitchFamily="34" charset="0"/>
              </a:rPr>
              <a:t>If any of these</a:t>
            </a:r>
            <a:r>
              <a:rPr lang="en-US" baseline="0" dirty="0" smtClean="0">
                <a:solidFill>
                  <a:schemeClr val="tx2"/>
                </a:solidFill>
                <a:latin typeface="Calibri" panose="020F0502020204030204" pitchFamily="34" charset="0"/>
              </a:rPr>
              <a:t> is missing, we cannot accept or process the application, and will be returned to the owner or preparer to be completed properly.</a:t>
            </a:r>
            <a:endParaRPr lang="en-US" dirty="0">
              <a:solidFill>
                <a:schemeClr val="tx2"/>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7</a:t>
            </a:fld>
            <a:endParaRPr lang="en-US" dirty="0"/>
          </a:p>
        </p:txBody>
      </p:sp>
    </p:spTree>
    <p:extLst>
      <p:ext uri="{BB962C8B-B14F-4D97-AF65-F5344CB8AC3E}">
        <p14:creationId xmlns:p14="http://schemas.microsoft.com/office/powerpoint/2010/main" val="67151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anose="020B0604020202020204" pitchFamily="34" charset="0"/>
              <a:buChar char="•"/>
              <a:defRPr/>
            </a:pPr>
            <a:r>
              <a:rPr lang="en-US" altLang="en-US" dirty="0">
                <a:cs typeface="Times New Roman" charset="0"/>
              </a:rPr>
              <a:t>Diligence (sometimes called pioneer) rights are established by making beneficial use of water prior to March 12,1903 for surface water sources and prior to March 22, 1935 for underground water sources. </a:t>
            </a:r>
          </a:p>
          <a:p>
            <a:pPr defTabSz="924458">
              <a:defRPr/>
            </a:pPr>
            <a:endParaRPr lang="en-US" altLang="en-US" dirty="0">
              <a:cs typeface="Times New Roman" charset="0"/>
            </a:endParaRPr>
          </a:p>
          <a:p>
            <a:pPr marL="173336" indent="-173336" defTabSz="924458">
              <a:buFont typeface="Arial" panose="020B0604020202020204" pitchFamily="34" charset="0"/>
              <a:buChar char="•"/>
              <a:defRPr/>
            </a:pPr>
            <a:r>
              <a:rPr lang="en-US" altLang="en-US" dirty="0">
                <a:cs typeface="Times New Roman" charset="0"/>
              </a:rPr>
              <a:t>These dates represent the time when the state legislation created the process for applying to appropriate water under the administration of the State Engineer.  The application process was not made a retroactive requirement for prior water users.  </a:t>
            </a:r>
          </a:p>
          <a:p>
            <a:pPr defTabSz="924458">
              <a:defRPr/>
            </a:pPr>
            <a:endParaRPr lang="en-US" altLang="en-US" dirty="0">
              <a:cs typeface="Times New Roman" charset="0"/>
            </a:endParaRPr>
          </a:p>
          <a:p>
            <a:pPr marL="173336" indent="-173336" defTabSz="924458">
              <a:buFont typeface="Arial" panose="020B0604020202020204" pitchFamily="34" charset="0"/>
              <a:buChar char="•"/>
              <a:defRPr/>
            </a:pPr>
            <a:r>
              <a:rPr lang="en-US" altLang="en-US" dirty="0">
                <a:cs typeface="Times New Roman" charset="0"/>
              </a:rPr>
              <a:t>Water use that had started and had been continuously occurring prior to the legislation would be recognized without having to file an application.  Diligence rights can be made public record as part of the State Engineer’s records by filing diligence claim forms.   </a:t>
            </a:r>
          </a:p>
          <a:p>
            <a:pPr defTabSz="924458">
              <a:defRPr/>
            </a:pPr>
            <a:endParaRPr lang="en-US" altLang="en-US" dirty="0">
              <a:cs typeface="Times New Roman" charset="0"/>
            </a:endParaRPr>
          </a:p>
          <a:p>
            <a:pPr marL="173336" indent="-173336" defTabSz="924458">
              <a:buFont typeface="Arial" panose="020B0604020202020204" pitchFamily="34" charset="0"/>
              <a:buChar char="•"/>
              <a:defRPr/>
            </a:pPr>
            <a:r>
              <a:rPr lang="en-US" altLang="en-US" dirty="0">
                <a:cs typeface="Times New Roman" charset="0"/>
              </a:rPr>
              <a:t>Statute 73-5-13 of Utah Code addresses the filing of diligence claims.</a:t>
            </a:r>
          </a:p>
          <a:p>
            <a:pPr defTabSz="924458">
              <a:defRPr/>
            </a:pPr>
            <a:endParaRPr lang="en-US" altLang="en-US" dirty="0">
              <a:cs typeface="Times New Roman" charset="0"/>
            </a:endParaRPr>
          </a:p>
          <a:p>
            <a:pPr defTabSz="924458">
              <a:defRPr/>
            </a:pPr>
            <a:endParaRPr lang="en-US" altLang="en-US" dirty="0">
              <a:cs typeface="Times New Roman" charset="0"/>
            </a:endParaRPr>
          </a:p>
          <a:p>
            <a:pPr defTabSz="924458">
              <a:defRPr/>
            </a:pPr>
            <a:r>
              <a:rPr lang="en-US" altLang="en-US" dirty="0">
                <a:cs typeface="Times New Roman" charset="0"/>
              </a:rPr>
              <a:t>Extra Notes</a:t>
            </a:r>
          </a:p>
          <a:p>
            <a:pPr marL="171450" indent="-171450" defTabSz="924458">
              <a:buFont typeface="Arial" panose="020B0604020202020204" pitchFamily="34" charset="0"/>
              <a:buChar char="•"/>
              <a:defRPr/>
            </a:pPr>
            <a:r>
              <a:rPr lang="en-US" altLang="en-US" dirty="0">
                <a:cs typeface="Times New Roman" charset="0"/>
              </a:rPr>
              <a:t>They can also be made of record in court documents regarding water right litigation.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In </a:t>
            </a:r>
            <a:r>
              <a:rPr lang="en-US" altLang="en-US" dirty="0">
                <a:cs typeface="Times New Roman" charset="0"/>
              </a:rPr>
              <a:t>order to resolve conflicts, judges issue decrees determining the rights of the involved parties.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Some </a:t>
            </a:r>
            <a:r>
              <a:rPr lang="en-US" altLang="en-US" dirty="0">
                <a:cs typeface="Times New Roman" charset="0"/>
              </a:rPr>
              <a:t>of the decrees are detailed in their description of the rights; others are very limited in the information provided.  While many of these litigations involve rights established prior to 1903 or 1935, such rights may not be specifically called diligence rights.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Following </a:t>
            </a:r>
            <a:r>
              <a:rPr lang="en-US" altLang="en-US" dirty="0">
                <a:cs typeface="Times New Roman" charset="0"/>
              </a:rPr>
              <a:t>the issuance of the judges’ decisions, they are commonly referred to as decreed awards.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Some </a:t>
            </a:r>
            <a:r>
              <a:rPr lang="en-US" altLang="en-US" dirty="0">
                <a:cs typeface="Times New Roman" charset="0"/>
              </a:rPr>
              <a:t>diligence rights were defined in past adjudication proceedings in which the State Engineer was directed by the district court to provide a proposed determination of water rights in an area.  During his investigations and mapping, water users were contacted about their use of water and how such use was authorized.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Users </a:t>
            </a:r>
            <a:r>
              <a:rPr lang="en-US" altLang="en-US" dirty="0">
                <a:cs typeface="Times New Roman" charset="0"/>
              </a:rPr>
              <a:t>filed water user’s claims based on diligence rights for inclusion in the water right compilation.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Then </a:t>
            </a:r>
            <a:r>
              <a:rPr lang="en-US" altLang="en-US" dirty="0">
                <a:cs typeface="Times New Roman" charset="0"/>
              </a:rPr>
              <a:t>these claims were published in proposed determination books, which were submitted to the court.  The determination books were also provided to other water users, who could protest any of the rights if they disagreed with the information.  </a:t>
            </a:r>
            <a:endParaRPr lang="en-US" altLang="en-US" dirty="0" smtClean="0">
              <a:cs typeface="Times New Roman" charset="0"/>
            </a:endParaRPr>
          </a:p>
          <a:p>
            <a:pPr marL="171450" indent="-171450" defTabSz="924458">
              <a:buFont typeface="Arial" panose="020B0604020202020204" pitchFamily="34" charset="0"/>
              <a:buChar char="•"/>
              <a:defRPr/>
            </a:pPr>
            <a:r>
              <a:rPr lang="en-US" altLang="en-US" dirty="0" smtClean="0">
                <a:cs typeface="Times New Roman" charset="0"/>
              </a:rPr>
              <a:t>The </a:t>
            </a:r>
            <a:r>
              <a:rPr lang="en-US" altLang="en-US" dirty="0">
                <a:cs typeface="Times New Roman" charset="0"/>
              </a:rPr>
              <a:t>court eventually issues judicial orders and decrees addressing the rights.  </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8</a:t>
            </a:fld>
            <a:endParaRPr lang="en-US" dirty="0"/>
          </a:p>
        </p:txBody>
      </p:sp>
    </p:spTree>
    <p:extLst>
      <p:ext uri="{BB962C8B-B14F-4D97-AF65-F5344CB8AC3E}">
        <p14:creationId xmlns:p14="http://schemas.microsoft.com/office/powerpoint/2010/main" val="17143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Diligence</a:t>
            </a:r>
            <a:r>
              <a:rPr lang="en-US" baseline="0" dirty="0" smtClean="0"/>
              <a:t> Claims filed today must be prepared a Utah licensed Professional Engineer or Land Surveyor</a:t>
            </a:r>
            <a:endParaRPr lang="en-US" dirty="0" smtClean="0"/>
          </a:p>
          <a:p>
            <a:endParaRPr lang="en-US" dirty="0" smtClean="0"/>
          </a:p>
          <a:p>
            <a:r>
              <a:rPr lang="en-US" dirty="0" smtClean="0"/>
              <a:t>The</a:t>
            </a:r>
            <a:r>
              <a:rPr lang="en-US" baseline="0" dirty="0" smtClean="0"/>
              <a:t> Claim must provide the following:</a:t>
            </a:r>
          </a:p>
          <a:p>
            <a:endParaRPr lang="en-US" dirty="0" smtClean="0"/>
          </a:p>
          <a:p>
            <a:pPr marL="173336" indent="-173336">
              <a:buFont typeface="Arial" panose="020B0604020202020204" pitchFamily="34" charset="0"/>
              <a:buChar char="•"/>
            </a:pPr>
            <a:r>
              <a:rPr lang="en-US" dirty="0" smtClean="0">
                <a:solidFill>
                  <a:schemeClr val="tx2"/>
                </a:solidFill>
              </a:rPr>
              <a:t>Who first put water to use</a:t>
            </a:r>
          </a:p>
          <a:p>
            <a:pPr marL="173336" indent="-173336">
              <a:buFont typeface="Arial" panose="020B0604020202020204" pitchFamily="34" charset="0"/>
              <a:buChar char="•"/>
            </a:pPr>
            <a:r>
              <a:rPr lang="en-US" dirty="0" smtClean="0">
                <a:solidFill>
                  <a:schemeClr val="tx2"/>
                </a:solidFill>
              </a:rPr>
              <a:t>How is claimant the successor in interest</a:t>
            </a:r>
          </a:p>
          <a:p>
            <a:pPr marL="630536" lvl="1" indent="-173336">
              <a:buFont typeface="Arial" panose="020B0604020202020204" pitchFamily="34" charset="0"/>
              <a:buChar char="•"/>
            </a:pPr>
            <a:r>
              <a:rPr lang="en-US" dirty="0" smtClean="0">
                <a:solidFill>
                  <a:schemeClr val="tx2"/>
                </a:solidFill>
              </a:rPr>
              <a:t>Should provide copies of deeds or chain</a:t>
            </a:r>
            <a:r>
              <a:rPr lang="en-US" baseline="0" dirty="0" smtClean="0">
                <a:solidFill>
                  <a:schemeClr val="tx2"/>
                </a:solidFill>
              </a:rPr>
              <a:t> of title to the land where water is used and the sources of water</a:t>
            </a: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When was the water first used,</a:t>
            </a:r>
            <a:r>
              <a:rPr lang="en-US" baseline="0" dirty="0" smtClean="0">
                <a:solidFill>
                  <a:schemeClr val="tx2"/>
                </a:solidFill>
              </a:rPr>
              <a:t> or put to use</a:t>
            </a: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Flow measurement</a:t>
            </a:r>
          </a:p>
          <a:p>
            <a:pPr marL="173336" indent="-173336">
              <a:buFont typeface="Arial" panose="020B0604020202020204" pitchFamily="34" charset="0"/>
              <a:buChar char="•"/>
            </a:pPr>
            <a:r>
              <a:rPr lang="en-US" dirty="0" smtClean="0">
                <a:solidFill>
                  <a:schemeClr val="tx2"/>
                </a:solidFill>
              </a:rPr>
              <a:t>Map of beneficial use</a:t>
            </a:r>
          </a:p>
          <a:p>
            <a:pPr marL="173336" indent="-173336">
              <a:buFont typeface="Arial" panose="020B0604020202020204" pitchFamily="34" charset="0"/>
              <a:buChar char="•"/>
            </a:pPr>
            <a:r>
              <a:rPr lang="en-US" dirty="0" smtClean="0">
                <a:solidFill>
                  <a:schemeClr val="tx2"/>
                </a:solidFill>
              </a:rPr>
              <a:t>Evidence of continuous use (affidavits, records, etc.)</a:t>
            </a:r>
          </a:p>
          <a:p>
            <a:pPr marL="630536" lvl="1" indent="-173336">
              <a:buFont typeface="Arial" panose="020B0604020202020204" pitchFamily="34" charset="0"/>
              <a:buChar char="•"/>
            </a:pPr>
            <a:r>
              <a:rPr lang="en-US" dirty="0" smtClean="0">
                <a:solidFill>
                  <a:schemeClr val="tx2"/>
                </a:solidFill>
              </a:rPr>
              <a:t>Must provide a preponderance</a:t>
            </a:r>
            <a:r>
              <a:rPr lang="en-US" baseline="0" dirty="0" smtClean="0">
                <a:solidFill>
                  <a:schemeClr val="tx2"/>
                </a:solidFill>
              </a:rPr>
              <a:t> of evidence of use</a:t>
            </a:r>
            <a:endParaRPr lang="en-US" dirty="0" smtClean="0">
              <a:solidFill>
                <a:schemeClr val="tx2"/>
              </a:solidFill>
            </a:endParaRPr>
          </a:p>
          <a:p>
            <a:pPr marL="630536" lvl="1" indent="-173336">
              <a:buFont typeface="Arial" panose="020B0604020202020204" pitchFamily="34" charset="0"/>
              <a:buChar char="•"/>
            </a:pPr>
            <a:r>
              <a:rPr lang="en-US" dirty="0" smtClean="0">
                <a:solidFill>
                  <a:schemeClr val="tx2"/>
                </a:solidFill>
              </a:rPr>
              <a:t>Evidence must</a:t>
            </a:r>
            <a:r>
              <a:rPr lang="en-US" baseline="0" dirty="0" smtClean="0">
                <a:solidFill>
                  <a:schemeClr val="tx2"/>
                </a:solidFill>
              </a:rPr>
              <a:t> be: for surface water – back to 1903 or before; for underground water – back to 1935 or before</a:t>
            </a:r>
          </a:p>
          <a:p>
            <a:pPr marL="630536" lvl="1" indent="-173336">
              <a:buFont typeface="Arial" panose="020B0604020202020204" pitchFamily="34" charset="0"/>
              <a:buChar char="•"/>
            </a:pPr>
            <a:r>
              <a:rPr lang="en-US" baseline="0" dirty="0" smtClean="0">
                <a:solidFill>
                  <a:schemeClr val="tx2"/>
                </a:solidFill>
              </a:rPr>
              <a:t>Should not be an affidavit of second hand reports</a:t>
            </a:r>
          </a:p>
          <a:p>
            <a:pPr marL="1087736" lvl="2" indent="-173336">
              <a:buFont typeface="Arial" panose="020B0604020202020204" pitchFamily="34" charset="0"/>
              <a:buChar char="•"/>
            </a:pPr>
            <a:r>
              <a:rPr lang="en-US" baseline="0" dirty="0" smtClean="0">
                <a:solidFill>
                  <a:schemeClr val="tx2"/>
                </a:solidFill>
              </a:rPr>
              <a:t>My uncle told me, my grand father told me, should be solid evidence</a:t>
            </a:r>
            <a:endParaRPr lang="en-US" dirty="0" smtClean="0">
              <a:solidFill>
                <a:schemeClr val="tx2"/>
              </a:solidFill>
            </a:endParaRPr>
          </a:p>
          <a:p>
            <a:endParaRPr lang="en-US" dirty="0" smtClean="0"/>
          </a:p>
          <a:p>
            <a:r>
              <a:rPr lang="en-US" dirty="0" smtClean="0"/>
              <a:t>There is</a:t>
            </a:r>
            <a:r>
              <a:rPr lang="en-US" baseline="0" dirty="0" smtClean="0"/>
              <a:t> a filing fee associated with filing a Diligence Claim</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9</a:t>
            </a:fld>
            <a:endParaRPr lang="en-US" dirty="0"/>
          </a:p>
        </p:txBody>
      </p:sp>
    </p:spTree>
    <p:extLst>
      <p:ext uri="{BB962C8B-B14F-4D97-AF65-F5344CB8AC3E}">
        <p14:creationId xmlns:p14="http://schemas.microsoft.com/office/powerpoint/2010/main" val="210586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dirty="0"/>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dirty="0"/>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dirty="0"/>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dirty="0"/>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dirty="0"/>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dirty="0"/>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dirty="0"/>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dirty="0"/>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dirty="0"/>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dirty="0"/>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dirty="0"/>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dirty="0">
              <a:solidFill>
                <a:srgbClr val="FF0000"/>
              </a:solidFill>
              <a:latin typeface="Times New Roman" pitchFamily="18" charset="0"/>
            </a:endParaRPr>
          </a:p>
          <a:p>
            <a:pPr algn="ctr" eaLnBrk="1" hangingPunct="1">
              <a:spcBef>
                <a:spcPct val="0"/>
              </a:spcBef>
              <a:buFontTx/>
              <a:buNone/>
            </a:pPr>
            <a:endParaRPr lang="en-US" altLang="en-US" sz="2800" b="1" dirty="0">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dirty="0">
              <a:solidFill>
                <a:srgbClr val="FFFF00"/>
              </a:solidFill>
              <a:latin typeface="Times New Roman" pitchFamily="18" charset="0"/>
            </a:endParaRPr>
          </a:p>
          <a:p>
            <a:pPr algn="ctr" eaLnBrk="1" hangingPunct="1">
              <a:spcBef>
                <a:spcPct val="0"/>
              </a:spcBef>
              <a:buFontTx/>
              <a:buNone/>
            </a:pPr>
            <a:r>
              <a:rPr lang="en-US" altLang="en-US" sz="2400" b="1" dirty="0">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39566" y="3902952"/>
            <a:ext cx="8763000" cy="374718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endParaRPr lang="en-US" altLang="en-US" sz="3500" b="1" dirty="0" smtClean="0">
              <a:solidFill>
                <a:srgbClr val="000000"/>
              </a:solidFill>
              <a:latin typeface="+mj-lt"/>
              <a:ea typeface="ヒラギノ角ゴ Pro W3" charset="-128"/>
              <a:sym typeface="Gill Sans" charset="0"/>
            </a:endParaRPr>
          </a:p>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From Application to Certification</a:t>
            </a:r>
          </a:p>
          <a:p>
            <a:pPr algn="ctr" eaLnBrk="1" hangingPunct="1">
              <a:spcBef>
                <a:spcPct val="50000"/>
              </a:spcBef>
              <a:buFontTx/>
              <a:buNone/>
            </a:pPr>
            <a:r>
              <a:rPr lang="en-US" altLang="en-US" sz="2400" dirty="0" smtClean="0">
                <a:solidFill>
                  <a:srgbClr val="000000"/>
                </a:solidFill>
                <a:latin typeface="+mj-lt"/>
                <a:ea typeface="ヒラギノ角ゴ Pro W3" charset="-128"/>
                <a:sym typeface="Gill Sans" charset="0"/>
              </a:rPr>
              <a:t>Clark Adams—April 2018</a:t>
            </a:r>
          </a:p>
          <a:p>
            <a:pPr algn="ctr" eaLnBrk="1" hangingPunct="1">
              <a:spcBef>
                <a:spcPct val="50000"/>
              </a:spcBef>
              <a:buFontTx/>
              <a:buNone/>
            </a:pPr>
            <a:r>
              <a:rPr lang="en-US" altLang="en-US" sz="2400" dirty="0" smtClean="0">
                <a:solidFill>
                  <a:srgbClr val="000000"/>
                </a:solidFill>
                <a:latin typeface="+mj-lt"/>
                <a:ea typeface="ヒラギノ角ゴ Pro W3" charset="-128"/>
                <a:sym typeface="Gill Sans" charset="0"/>
              </a:rPr>
              <a:t>Utah Division of Water Rights</a:t>
            </a:r>
            <a:endParaRPr lang="en-US" altLang="en-US" sz="2400" dirty="0">
              <a:solidFill>
                <a:srgbClr val="000000"/>
              </a:solidFill>
              <a:latin typeface="+mj-lt"/>
              <a:ea typeface="ヒラギノ角ゴ Pro W3" charset="-128"/>
              <a:sym typeface="Gill Sans" charset="0"/>
            </a:endParaRP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3586163" y="798927"/>
            <a:ext cx="5168234"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The Application Process</a:t>
            </a:r>
            <a:endParaRPr lang="en-US" altLang="en-US" sz="1000" b="1" dirty="0" smtClean="0">
              <a:solidFill>
                <a:schemeClr val="tx2"/>
              </a:solidFill>
              <a:latin typeface="Times New Roman" pitchFamily="18" charset="0"/>
            </a:endParaRPr>
          </a:p>
          <a:p>
            <a:pPr algn="ctr" eaLnBrk="1" hangingPunct="1">
              <a:spcBef>
                <a:spcPct val="50000"/>
              </a:spcBef>
              <a:buFontTx/>
              <a:buNone/>
            </a:pPr>
            <a:r>
              <a:rPr lang="en-US" altLang="en-US" sz="1000" b="1" dirty="0" smtClean="0">
                <a:solidFill>
                  <a:schemeClr val="tx2"/>
                </a:solidFill>
                <a:latin typeface="Times New Roman" pitchFamily="18" charset="0"/>
              </a:rPr>
              <a:t>  </a:t>
            </a:r>
            <a:r>
              <a:rPr lang="en-US" altLang="en-US" b="1" dirty="0" smtClean="0">
                <a:solidFill>
                  <a:schemeClr val="tx2"/>
                </a:solidFill>
                <a:latin typeface="Times New Roman" pitchFamily="18" charset="0"/>
              </a:rPr>
              <a:t>Submitting and Processing Applications with the Division of Water Rights</a:t>
            </a:r>
          </a:p>
          <a:p>
            <a:pPr algn="ctr" eaLnBrk="1" hangingPunct="1">
              <a:spcBef>
                <a:spcPct val="50000"/>
              </a:spcBef>
              <a:buFontTx/>
              <a:buNone/>
            </a:pPr>
            <a:endParaRPr lang="en-US" altLang="en-US" sz="4800" b="1" dirty="0" smtClean="0">
              <a:solidFill>
                <a:schemeClr val="tx2"/>
              </a:solidFill>
              <a:latin typeface="Times New Roman" pitchFamily="18" charset="0"/>
            </a:endParaRPr>
          </a:p>
          <a:p>
            <a:pPr algn="ctr" eaLnBrk="1" hangingPunct="1">
              <a:spcBef>
                <a:spcPct val="50000"/>
              </a:spcBef>
              <a:buFontTx/>
              <a:buNone/>
            </a:pP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DILIGENCE RIGHTS</a:t>
            </a:r>
          </a:p>
        </p:txBody>
      </p:sp>
      <p:sp>
        <p:nvSpPr>
          <p:cNvPr id="2" name="Content Placeholder 1"/>
          <p:cNvSpPr>
            <a:spLocks noGrp="1"/>
          </p:cNvSpPr>
          <p:nvPr>
            <p:ph idx="1"/>
          </p:nvPr>
        </p:nvSpPr>
        <p:spPr/>
        <p:txBody>
          <a:bodyPr/>
          <a:lstStyle/>
          <a:p>
            <a:r>
              <a:rPr lang="en-US" dirty="0" smtClean="0">
                <a:solidFill>
                  <a:schemeClr val="tx2"/>
                </a:solidFill>
              </a:rPr>
              <a:t>Incomplete claims may be returned to claimant for additional information</a:t>
            </a:r>
          </a:p>
          <a:p>
            <a:r>
              <a:rPr lang="en-US" dirty="0" smtClean="0">
                <a:solidFill>
                  <a:schemeClr val="tx2"/>
                </a:solidFill>
              </a:rPr>
              <a:t>After Filing</a:t>
            </a:r>
          </a:p>
          <a:p>
            <a:pPr lvl="1"/>
            <a:r>
              <a:rPr lang="en-US" dirty="0" smtClean="0">
                <a:solidFill>
                  <a:schemeClr val="tx2"/>
                </a:solidFill>
              </a:rPr>
              <a:t>Claim is advertised in local newspaper</a:t>
            </a:r>
          </a:p>
          <a:p>
            <a:pPr lvl="1"/>
            <a:r>
              <a:rPr lang="en-US" dirty="0" smtClean="0">
                <a:solidFill>
                  <a:schemeClr val="tx2"/>
                </a:solidFill>
              </a:rPr>
              <a:t>Protests must be filed with District Court</a:t>
            </a:r>
          </a:p>
          <a:p>
            <a:pPr lvl="1"/>
            <a:r>
              <a:rPr lang="en-US" dirty="0" smtClean="0">
                <a:solidFill>
                  <a:schemeClr val="tx2"/>
                </a:solidFill>
              </a:rPr>
              <a:t>Field investigation</a:t>
            </a:r>
          </a:p>
          <a:p>
            <a:pPr lvl="1"/>
            <a:r>
              <a:rPr lang="en-US" dirty="0" smtClean="0">
                <a:solidFill>
                  <a:schemeClr val="tx2"/>
                </a:solidFill>
              </a:rPr>
              <a:t>Report of diligence claim investigation prepared</a:t>
            </a:r>
          </a:p>
          <a:p>
            <a:pPr lvl="1"/>
            <a:r>
              <a:rPr lang="en-US" dirty="0" smtClean="0">
                <a:solidFill>
                  <a:schemeClr val="tx2"/>
                </a:solidFill>
              </a:rPr>
              <a:t>Limitations of right outlined in report</a:t>
            </a:r>
          </a:p>
          <a:p>
            <a:pPr lvl="1"/>
            <a:endParaRPr lang="en-US" dirty="0" smtClean="0"/>
          </a:p>
          <a:p>
            <a:pPr lvl="1"/>
            <a:endParaRPr lang="en-US" dirty="0"/>
          </a:p>
        </p:txBody>
      </p:sp>
    </p:spTree>
    <p:extLst>
      <p:ext uri="{BB962C8B-B14F-4D97-AF65-F5344CB8AC3E}">
        <p14:creationId xmlns:p14="http://schemas.microsoft.com/office/powerpoint/2010/main" val="77858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26" descr="C:\Documents and Settings\Administrator\My Documents\dil_Page_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68553"/>
            <a:ext cx="4419600" cy="572089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27" descr="C:\Documents and Settings\Administrator\My Documents\dil_Page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502118"/>
            <a:ext cx="3050337" cy="394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8" descr="C:\Documents and Settings\Administrator\My Documents\dil_Page_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2857" y="2475586"/>
            <a:ext cx="300339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1295401"/>
            <a:ext cx="1524000" cy="190500"/>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364231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latin typeface="+mn-lt"/>
              </a:rPr>
              <a:t>APPLICATIONS TO </a:t>
            </a:r>
            <a:r>
              <a:rPr lang="en-US" altLang="en-US" b="1" dirty="0" smtClean="0">
                <a:solidFill>
                  <a:schemeClr val="tx2"/>
                </a:solidFill>
                <a:latin typeface="+mn-lt"/>
              </a:rPr>
              <a:t/>
            </a:r>
            <a:br>
              <a:rPr lang="en-US" altLang="en-US" b="1" dirty="0" smtClean="0">
                <a:solidFill>
                  <a:schemeClr val="tx2"/>
                </a:solidFill>
                <a:latin typeface="+mn-lt"/>
              </a:rPr>
            </a:br>
            <a:r>
              <a:rPr lang="en-US" altLang="en-US" b="1" dirty="0" smtClean="0">
                <a:solidFill>
                  <a:schemeClr val="tx2"/>
                </a:solidFill>
                <a:latin typeface="+mn-lt"/>
              </a:rPr>
              <a:t>APPROPRIATE </a:t>
            </a:r>
            <a:r>
              <a:rPr lang="en-US" altLang="en-US" b="1" dirty="0">
                <a:solidFill>
                  <a:schemeClr val="tx2"/>
                </a:solidFill>
                <a:latin typeface="+mn-lt"/>
              </a:rPr>
              <a:t>WATER</a:t>
            </a:r>
            <a:endParaRPr lang="en-US" altLang="en-US" b="1" dirty="0" smtClean="0">
              <a:solidFill>
                <a:schemeClr val="tx2"/>
              </a:solidFill>
              <a:latin typeface="+mn-lt"/>
            </a:endParaRPr>
          </a:p>
        </p:txBody>
      </p:sp>
      <p:sp>
        <p:nvSpPr>
          <p:cNvPr id="2" name="Content Placeholder 1"/>
          <p:cNvSpPr>
            <a:spLocks noGrp="1"/>
          </p:cNvSpPr>
          <p:nvPr>
            <p:ph idx="1"/>
          </p:nvPr>
        </p:nvSpPr>
        <p:spPr>
          <a:xfrm>
            <a:off x="457200" y="1828800"/>
            <a:ext cx="8229600" cy="4297363"/>
          </a:xfrm>
        </p:spPr>
        <p:txBody>
          <a:bodyPr/>
          <a:lstStyle/>
          <a:p>
            <a:pPr eaLnBrk="1" hangingPunct="1"/>
            <a:r>
              <a:rPr lang="en-US" altLang="en-US" dirty="0">
                <a:solidFill>
                  <a:schemeClr val="tx2"/>
                </a:solidFill>
              </a:rPr>
              <a:t>Filed </a:t>
            </a:r>
            <a:r>
              <a:rPr lang="en-US" altLang="en-US" dirty="0" smtClean="0">
                <a:solidFill>
                  <a:schemeClr val="tx2"/>
                </a:solidFill>
              </a:rPr>
              <a:t>to create a new water right</a:t>
            </a:r>
            <a:endParaRPr lang="en-US" altLang="en-US" dirty="0">
              <a:solidFill>
                <a:schemeClr val="tx2"/>
              </a:solidFill>
            </a:endParaRPr>
          </a:p>
          <a:p>
            <a:pPr eaLnBrk="1" hangingPunct="1"/>
            <a:r>
              <a:rPr lang="en-US" altLang="en-US" dirty="0">
                <a:solidFill>
                  <a:schemeClr val="tx2"/>
                </a:solidFill>
              </a:rPr>
              <a:t>Much of Utah now closed or limited </a:t>
            </a:r>
          </a:p>
          <a:p>
            <a:pPr eaLnBrk="1" hangingPunct="1"/>
            <a:r>
              <a:rPr lang="en-US" altLang="en-US" dirty="0" smtClean="0">
                <a:solidFill>
                  <a:schemeClr val="tx2"/>
                </a:solidFill>
              </a:rPr>
              <a:t>Each water right area has unique policies</a:t>
            </a:r>
          </a:p>
          <a:p>
            <a:pPr lvl="1" eaLnBrk="1" hangingPunct="1"/>
            <a:r>
              <a:rPr lang="en-US" altLang="en-US" dirty="0" smtClean="0">
                <a:solidFill>
                  <a:schemeClr val="tx2"/>
                </a:solidFill>
              </a:rPr>
              <a:t>Some open for large appropriations</a:t>
            </a:r>
          </a:p>
          <a:p>
            <a:pPr lvl="1" eaLnBrk="1" hangingPunct="1"/>
            <a:r>
              <a:rPr lang="en-US" altLang="en-US" dirty="0" smtClean="0">
                <a:solidFill>
                  <a:schemeClr val="tx2"/>
                </a:solidFill>
              </a:rPr>
              <a:t>Some open for small domestic filings</a:t>
            </a:r>
          </a:p>
          <a:p>
            <a:pPr lvl="2" eaLnBrk="1" hangingPunct="1"/>
            <a:r>
              <a:rPr lang="en-US" altLang="en-US" dirty="0" smtClean="0">
                <a:solidFill>
                  <a:schemeClr val="tx2"/>
                </a:solidFill>
              </a:rPr>
              <a:t>1 home, 10 livestock, 0.25 -1.0 acre irrigation, depending on area</a:t>
            </a:r>
            <a:r>
              <a:rPr lang="en-US" sz="2000" dirty="0" smtClean="0">
                <a:solidFill>
                  <a:schemeClr val="tx2"/>
                </a:solidFill>
              </a:rPr>
              <a:t> </a:t>
            </a:r>
          </a:p>
          <a:p>
            <a:pPr lvl="1" eaLnBrk="1" hangingPunct="1"/>
            <a:r>
              <a:rPr lang="en-US" dirty="0" smtClean="0">
                <a:solidFill>
                  <a:schemeClr val="tx2"/>
                </a:solidFill>
              </a:rPr>
              <a:t>Most areas closed for new appropriations</a:t>
            </a:r>
            <a:endParaRPr lang="en-US" dirty="0">
              <a:solidFill>
                <a:schemeClr val="tx2"/>
              </a:solidFill>
            </a:endParaRPr>
          </a:p>
        </p:txBody>
      </p:sp>
    </p:spTree>
    <p:extLst>
      <p:ext uri="{BB962C8B-B14F-4D97-AF65-F5344CB8AC3E}">
        <p14:creationId xmlns:p14="http://schemas.microsoft.com/office/powerpoint/2010/main" val="371816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latin typeface="+mn-lt"/>
              </a:rPr>
              <a:t>AREAS OPEN FOR THE </a:t>
            </a:r>
            <a:br>
              <a:rPr lang="en-US" altLang="en-US" b="1" dirty="0" smtClean="0">
                <a:solidFill>
                  <a:schemeClr val="tx2"/>
                </a:solidFill>
                <a:latin typeface="+mn-lt"/>
              </a:rPr>
            </a:br>
            <a:r>
              <a:rPr lang="en-US" altLang="en-US" b="1" dirty="0" smtClean="0">
                <a:solidFill>
                  <a:schemeClr val="tx2"/>
                </a:solidFill>
                <a:latin typeface="+mn-lt"/>
              </a:rPr>
              <a:t>APPROPRIATION OF WATER</a:t>
            </a:r>
          </a:p>
        </p:txBody>
      </p:sp>
      <p:pic>
        <p:nvPicPr>
          <p:cNvPr id="5" name="Content Placeholder 4"/>
          <p:cNvPicPr>
            <a:picLocks noGrp="1"/>
          </p:cNvPicPr>
          <p:nvPr>
            <p:ph idx="1"/>
          </p:nvPr>
        </p:nvPicPr>
        <p:blipFill rotWithShape="1">
          <a:blip r:embed="rId4"/>
          <a:srcRect l="32268" t="18040" r="32088" b="4009"/>
          <a:stretch/>
        </p:blipFill>
        <p:spPr bwMode="auto">
          <a:xfrm>
            <a:off x="2743200" y="1524000"/>
            <a:ext cx="3809999"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599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Documents and Settings\Administrator\My Documents\approp_Page_1_Image_00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52622"/>
            <a:ext cx="4533523" cy="58674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C:\Documents and Settings\Administrator\My Documents\approp_Page_2_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733277"/>
            <a:ext cx="3886200" cy="502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07008" y="1104901"/>
            <a:ext cx="2831592" cy="190500"/>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93926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457200"/>
            <a:ext cx="8229600" cy="792162"/>
          </a:xfrm>
        </p:spPr>
        <p:txBody>
          <a:bodyPr/>
          <a:lstStyle/>
          <a:p>
            <a:pPr eaLnBrk="1" hangingPunct="1"/>
            <a:r>
              <a:rPr lang="en-US" b="1" kern="10" dirty="0">
                <a:ln w="9525">
                  <a:round/>
                  <a:headEnd/>
                  <a:tailEnd/>
                </a:ln>
                <a:solidFill>
                  <a:schemeClr val="tx2"/>
                </a:solidFill>
                <a:latin typeface="+mn-lt"/>
              </a:rPr>
              <a:t>CHANGE </a:t>
            </a:r>
            <a:r>
              <a:rPr lang="en-US" b="1" kern="10" dirty="0" smtClean="0">
                <a:ln w="9525">
                  <a:round/>
                  <a:headEnd/>
                  <a:tailEnd/>
                </a:ln>
                <a:solidFill>
                  <a:schemeClr val="tx2"/>
                </a:solidFill>
                <a:latin typeface="+mn-lt"/>
              </a:rPr>
              <a:t>APPLICATIONS</a:t>
            </a:r>
            <a:endParaRPr lang="en-US" altLang="en-US" b="1" dirty="0" smtClean="0">
              <a:latin typeface="+mn-lt"/>
            </a:endParaRPr>
          </a:p>
        </p:txBody>
      </p:sp>
      <p:sp>
        <p:nvSpPr>
          <p:cNvPr id="2" name="Content Placeholder 1"/>
          <p:cNvSpPr>
            <a:spLocks noGrp="1"/>
          </p:cNvSpPr>
          <p:nvPr>
            <p:ph idx="1"/>
          </p:nvPr>
        </p:nvSpPr>
        <p:spPr>
          <a:xfrm>
            <a:off x="609600" y="1447800"/>
            <a:ext cx="7924800" cy="5029200"/>
          </a:xfrm>
        </p:spPr>
        <p:txBody>
          <a:bodyPr/>
          <a:lstStyle/>
          <a:p>
            <a:pPr eaLnBrk="1" hangingPunct="1"/>
            <a:r>
              <a:rPr lang="en-US" altLang="en-US" sz="2800" dirty="0">
                <a:solidFill>
                  <a:schemeClr val="tx2"/>
                </a:solidFill>
              </a:rPr>
              <a:t>Permanent changes</a:t>
            </a:r>
          </a:p>
          <a:p>
            <a:pPr lvl="1" eaLnBrk="1" hangingPunct="1"/>
            <a:r>
              <a:rPr lang="en-US" altLang="en-US" sz="2000" dirty="0" smtClean="0">
                <a:solidFill>
                  <a:schemeClr val="tx2"/>
                </a:solidFill>
              </a:rPr>
              <a:t>Filed on established water rights to transform </a:t>
            </a:r>
            <a:r>
              <a:rPr lang="en-US" altLang="en-US" sz="2000" dirty="0">
                <a:solidFill>
                  <a:schemeClr val="tx2"/>
                </a:solidFill>
              </a:rPr>
              <a:t>the parameters of original right(s</a:t>
            </a:r>
            <a:r>
              <a:rPr lang="en-US" altLang="en-US" sz="2000" dirty="0" smtClean="0">
                <a:solidFill>
                  <a:schemeClr val="tx2"/>
                </a:solidFill>
              </a:rPr>
              <a:t>):</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Point of </a:t>
            </a:r>
            <a:r>
              <a:rPr lang="en-US" altLang="en-US" sz="2000" dirty="0" smtClean="0">
                <a:solidFill>
                  <a:schemeClr val="tx2"/>
                </a:solidFill>
              </a:rPr>
              <a:t>diversion (moving more than 150 feet)</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Place of </a:t>
            </a:r>
            <a:r>
              <a:rPr lang="en-US" altLang="en-US" sz="2000" dirty="0" smtClean="0">
                <a:solidFill>
                  <a:schemeClr val="tx2"/>
                </a:solidFill>
              </a:rPr>
              <a:t>use</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Nature of </a:t>
            </a:r>
            <a:r>
              <a:rPr lang="en-US" altLang="en-US" sz="2000" dirty="0" smtClean="0">
                <a:solidFill>
                  <a:schemeClr val="tx2"/>
                </a:solidFill>
              </a:rPr>
              <a:t>use</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Period of </a:t>
            </a:r>
            <a:r>
              <a:rPr lang="en-US" altLang="en-US" sz="2000" dirty="0" smtClean="0">
                <a:solidFill>
                  <a:schemeClr val="tx2"/>
                </a:solidFill>
              </a:rPr>
              <a:t>use</a:t>
            </a:r>
          </a:p>
          <a:p>
            <a:pPr lvl="2">
              <a:buFont typeface="Wingdings" panose="05000000000000000000" pitchFamily="2" charset="2"/>
              <a:buChar char="Ø"/>
            </a:pPr>
            <a:endParaRPr lang="en-US" altLang="en-US" sz="2000" dirty="0">
              <a:solidFill>
                <a:schemeClr val="tx2"/>
              </a:solidFill>
            </a:endParaRPr>
          </a:p>
          <a:p>
            <a:pPr eaLnBrk="1" hangingPunct="1"/>
            <a:r>
              <a:rPr lang="en-US" altLang="en-US" sz="2800" dirty="0" smtClean="0">
                <a:solidFill>
                  <a:schemeClr val="tx2"/>
                </a:solidFill>
              </a:rPr>
              <a:t>Change application filed on approved applications to appropriate</a:t>
            </a:r>
          </a:p>
          <a:p>
            <a:pPr lvl="1" eaLnBrk="1" hangingPunct="1"/>
            <a:r>
              <a:rPr lang="en-US" altLang="en-US" sz="2000" dirty="0" smtClean="0">
                <a:solidFill>
                  <a:schemeClr val="tx2"/>
                </a:solidFill>
              </a:rPr>
              <a:t>Amends the original to the proposed changes</a:t>
            </a:r>
          </a:p>
          <a:p>
            <a:pPr lvl="1" eaLnBrk="1" hangingPunct="1"/>
            <a:r>
              <a:rPr lang="en-US" altLang="en-US" sz="2000" dirty="0" smtClean="0">
                <a:solidFill>
                  <a:schemeClr val="tx2"/>
                </a:solidFill>
              </a:rPr>
              <a:t>Does NOT extend the original proof due date</a:t>
            </a:r>
            <a:endParaRPr lang="en-US" altLang="en-US" sz="2000" dirty="0">
              <a:solidFill>
                <a:schemeClr val="tx2"/>
              </a:solidFill>
            </a:endParaRPr>
          </a:p>
          <a:p>
            <a:endParaRPr lang="en-US" dirty="0"/>
          </a:p>
        </p:txBody>
      </p:sp>
    </p:spTree>
    <p:extLst>
      <p:ext uri="{BB962C8B-B14F-4D97-AF65-F5344CB8AC3E}">
        <p14:creationId xmlns:p14="http://schemas.microsoft.com/office/powerpoint/2010/main" val="76202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Documents and Settings\Administrator\My Documents\change_Page_1_Image_00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9599" y="533400"/>
            <a:ext cx="4419601" cy="571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Documents and Settings\Administrator\My Documents\change_Page_2_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3746" y="292608"/>
            <a:ext cx="3159561" cy="416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C:\Documents and Settings\Administrator\My Documents\change_Page_3_Image_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1905000"/>
            <a:ext cx="344665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2688" y="771145"/>
            <a:ext cx="3791712" cy="448056"/>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849766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18327" y="381000"/>
            <a:ext cx="8229600" cy="792162"/>
          </a:xfrm>
        </p:spPr>
        <p:txBody>
          <a:bodyPr/>
          <a:lstStyle/>
          <a:p>
            <a:pPr eaLnBrk="1" hangingPunct="1"/>
            <a:r>
              <a:rPr lang="en-US" b="1" kern="10" dirty="0" smtClean="0">
                <a:ln w="9525">
                  <a:round/>
                  <a:headEnd/>
                  <a:tailEnd/>
                </a:ln>
                <a:solidFill>
                  <a:schemeClr val="tx2"/>
                </a:solidFill>
                <a:latin typeface="+mn-lt"/>
              </a:rPr>
              <a:t>SEGREGATING WATER RIGHTS</a:t>
            </a:r>
            <a:br>
              <a:rPr lang="en-US" b="1" kern="10" dirty="0" smtClean="0">
                <a:ln w="9525">
                  <a:round/>
                  <a:headEnd/>
                  <a:tailEnd/>
                </a:ln>
                <a:solidFill>
                  <a:schemeClr val="tx2"/>
                </a:solidFill>
                <a:latin typeface="+mn-lt"/>
              </a:rPr>
            </a:br>
            <a:r>
              <a:rPr lang="en-US" sz="3200" b="1" kern="10" dirty="0" smtClean="0">
                <a:ln w="9525">
                  <a:round/>
                  <a:headEnd/>
                  <a:tailEnd/>
                </a:ln>
                <a:solidFill>
                  <a:schemeClr val="tx2"/>
                </a:solidFill>
                <a:latin typeface="+mn-lt"/>
              </a:rPr>
              <a:t>73-3-27</a:t>
            </a:r>
            <a:endParaRPr lang="en-US" altLang="en-US" sz="3200" b="1" dirty="0" smtClean="0">
              <a:latin typeface="+mn-lt"/>
            </a:endParaRPr>
          </a:p>
        </p:txBody>
      </p:sp>
      <p:sp>
        <p:nvSpPr>
          <p:cNvPr id="2" name="Content Placeholder 1"/>
          <p:cNvSpPr>
            <a:spLocks noGrp="1"/>
          </p:cNvSpPr>
          <p:nvPr>
            <p:ph idx="1"/>
          </p:nvPr>
        </p:nvSpPr>
        <p:spPr>
          <a:xfrm>
            <a:off x="152400" y="1305339"/>
            <a:ext cx="5410200" cy="5562600"/>
          </a:xfrm>
        </p:spPr>
        <p:txBody>
          <a:bodyPr/>
          <a:lstStyle/>
          <a:p>
            <a:pPr lvl="1" eaLnBrk="1" hangingPunct="1">
              <a:buFont typeface="Arial" panose="020B0604020202020204" pitchFamily="34" charset="0"/>
              <a:buChar char="•"/>
            </a:pPr>
            <a:r>
              <a:rPr lang="en-US" altLang="en-US" dirty="0" smtClean="0">
                <a:solidFill>
                  <a:schemeClr val="tx2"/>
                </a:solidFill>
              </a:rPr>
              <a:t>Split an existing water right into one or more separate water rights.</a:t>
            </a:r>
          </a:p>
          <a:p>
            <a:pPr lvl="1" eaLnBrk="1" hangingPunct="1">
              <a:buFont typeface="Arial" panose="020B0604020202020204" pitchFamily="34" charset="0"/>
              <a:buChar char="•"/>
            </a:pPr>
            <a:r>
              <a:rPr lang="en-US" altLang="en-US" dirty="0" smtClean="0">
                <a:solidFill>
                  <a:schemeClr val="tx2"/>
                </a:solidFill>
              </a:rPr>
              <a:t>Separate </a:t>
            </a:r>
            <a:r>
              <a:rPr lang="en-US" altLang="en-US" dirty="0">
                <a:solidFill>
                  <a:schemeClr val="tx2"/>
                </a:solidFill>
              </a:rPr>
              <a:t>interest of an </a:t>
            </a:r>
            <a:r>
              <a:rPr lang="en-US" altLang="en-US" dirty="0" smtClean="0">
                <a:solidFill>
                  <a:schemeClr val="tx2"/>
                </a:solidFill>
              </a:rPr>
              <a:t>owner to file an application on their portion only.</a:t>
            </a:r>
            <a:endParaRPr lang="en-US" altLang="en-US" dirty="0">
              <a:solidFill>
                <a:schemeClr val="tx2"/>
              </a:solidFill>
            </a:endParaRPr>
          </a:p>
          <a:p>
            <a:pPr lvl="1" eaLnBrk="1" hangingPunct="1">
              <a:buFont typeface="Arial" panose="020B0604020202020204" pitchFamily="34" charset="0"/>
              <a:buChar char="•"/>
            </a:pPr>
            <a:r>
              <a:rPr lang="en-US" altLang="en-US" dirty="0" smtClean="0">
                <a:solidFill>
                  <a:schemeClr val="tx2"/>
                </a:solidFill>
              </a:rPr>
              <a:t>Divide up a water </a:t>
            </a:r>
            <a:r>
              <a:rPr lang="en-US" altLang="en-US" dirty="0">
                <a:solidFill>
                  <a:schemeClr val="tx2"/>
                </a:solidFill>
              </a:rPr>
              <a:t>right to file </a:t>
            </a:r>
            <a:r>
              <a:rPr lang="en-US" altLang="en-US" dirty="0" smtClean="0">
                <a:solidFill>
                  <a:schemeClr val="tx2"/>
                </a:solidFill>
              </a:rPr>
              <a:t>proof on the developed portion only.</a:t>
            </a:r>
          </a:p>
          <a:p>
            <a:pPr lvl="1" eaLnBrk="1" hangingPunct="1">
              <a:buFont typeface="Arial" panose="020B0604020202020204" pitchFamily="34" charset="0"/>
              <a:buChar char="•"/>
            </a:pPr>
            <a:r>
              <a:rPr lang="en-US" altLang="en-US" dirty="0" smtClean="0">
                <a:solidFill>
                  <a:schemeClr val="tx2"/>
                </a:solidFill>
              </a:rPr>
              <a:t>Irrigation shares</a:t>
            </a:r>
          </a:p>
          <a:p>
            <a:pPr lvl="1" eaLnBrk="1" hangingPunct="1">
              <a:buFont typeface="Arial" panose="020B0604020202020204" pitchFamily="34" charset="0"/>
              <a:buChar char="•"/>
            </a:pPr>
            <a:r>
              <a:rPr lang="en-US" altLang="en-US" dirty="0" smtClean="0">
                <a:solidFill>
                  <a:schemeClr val="tx2"/>
                </a:solidFill>
              </a:rPr>
              <a:t>Just because</a:t>
            </a:r>
            <a:endParaRPr lang="en-US" altLang="en-US" dirty="0">
              <a:solidFill>
                <a:schemeClr val="tx2"/>
              </a:solidFill>
            </a:endParaRPr>
          </a:p>
          <a:p>
            <a:pPr marL="457200" lvl="1" indent="0" eaLnBrk="1" hangingPunct="1">
              <a:buNone/>
            </a:pPr>
            <a:endParaRPr lang="en-US" dirty="0"/>
          </a:p>
        </p:txBody>
      </p:sp>
      <p:pic>
        <p:nvPicPr>
          <p:cNvPr id="5" name="Picture 4" descr="Image result for multiple pie slices"/>
          <p:cNvPicPr/>
          <p:nvPr/>
        </p:nvPicPr>
        <p:blipFill rotWithShape="1">
          <a:blip r:embed="rId4">
            <a:extLst>
              <a:ext uri="{28A0092B-C50C-407E-A947-70E740481C1C}">
                <a14:useLocalDpi xmlns:a14="http://schemas.microsoft.com/office/drawing/2010/main" val="0"/>
              </a:ext>
            </a:extLst>
          </a:blip>
          <a:srcRect l="8932" t="6638" r="8923" b="8513"/>
          <a:stretch/>
        </p:blipFill>
        <p:spPr bwMode="auto">
          <a:xfrm>
            <a:off x="5562600" y="2160037"/>
            <a:ext cx="308864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27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30696" y="152400"/>
            <a:ext cx="8229600" cy="1132108"/>
          </a:xfrm>
        </p:spPr>
        <p:txBody>
          <a:bodyPr/>
          <a:lstStyle/>
          <a:p>
            <a:pPr eaLnBrk="1" hangingPunct="1"/>
            <a:r>
              <a:rPr lang="en-US" b="1" kern="10" dirty="0" smtClean="0">
                <a:ln w="9525">
                  <a:round/>
                  <a:headEnd/>
                  <a:tailEnd/>
                </a:ln>
                <a:solidFill>
                  <a:schemeClr val="tx2"/>
                </a:solidFill>
                <a:latin typeface="+mn-lt"/>
              </a:rPr>
              <a:t>SEGREGATING WATER RIGHTS</a:t>
            </a:r>
            <a:br>
              <a:rPr lang="en-US" b="1" kern="10" dirty="0" smtClean="0">
                <a:ln w="9525">
                  <a:round/>
                  <a:headEnd/>
                  <a:tailEnd/>
                </a:ln>
                <a:solidFill>
                  <a:schemeClr val="tx2"/>
                </a:solidFill>
                <a:latin typeface="+mn-lt"/>
              </a:rPr>
            </a:br>
            <a:r>
              <a:rPr lang="en-US" sz="3200" b="1" kern="10" dirty="0" smtClean="0">
                <a:ln w="9525">
                  <a:round/>
                  <a:headEnd/>
                  <a:tailEnd/>
                </a:ln>
                <a:solidFill>
                  <a:schemeClr val="tx2"/>
                </a:solidFill>
                <a:latin typeface="+mn-lt"/>
              </a:rPr>
              <a:t> </a:t>
            </a:r>
            <a:r>
              <a:rPr lang="en-US" sz="2800" b="1" kern="10" dirty="0" smtClean="0">
                <a:ln w="9525">
                  <a:round/>
                  <a:headEnd/>
                  <a:tailEnd/>
                </a:ln>
                <a:solidFill>
                  <a:schemeClr val="tx2"/>
                </a:solidFill>
                <a:latin typeface="+mn-lt"/>
              </a:rPr>
              <a:t>Not all segregations are equal, easy or clean-cut</a:t>
            </a:r>
            <a:endParaRPr lang="en-US" altLang="en-US" sz="2800" b="1" dirty="0" smtClean="0">
              <a:latin typeface="+mn-lt"/>
            </a:endParaRPr>
          </a:p>
        </p:txBody>
      </p:sp>
      <p:pic>
        <p:nvPicPr>
          <p:cNvPr id="5" name="Content Placeholder 4" descr="Image result for pie with skinning slices"/>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399760"/>
            <a:ext cx="4033299" cy="2514600"/>
          </a:xfrm>
          <a:prstGeom prst="flowChartAlternateProcess">
            <a:avLst/>
          </a:prstGeom>
          <a:noFill/>
          <a:ln>
            <a:noFill/>
          </a:ln>
        </p:spPr>
      </p:pic>
      <p:pic>
        <p:nvPicPr>
          <p:cNvPr id="6" name="Picture 5" descr="Image result for pie with multiple slices missi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0" y="1524000"/>
            <a:ext cx="2819400" cy="3049905"/>
          </a:xfrm>
          <a:prstGeom prst="flowChartConnector">
            <a:avLst/>
          </a:prstGeom>
          <a:noFill/>
          <a:ln>
            <a:noFill/>
          </a:ln>
        </p:spPr>
      </p:pic>
      <p:pic>
        <p:nvPicPr>
          <p:cNvPr id="7" name="Picture 6" descr="Image result for multiple pie slices"/>
          <p:cNvPicPr/>
          <p:nvPr/>
        </p:nvPicPr>
        <p:blipFill rotWithShape="1">
          <a:blip r:embed="rId6">
            <a:extLst>
              <a:ext uri="{28A0092B-C50C-407E-A947-70E740481C1C}">
                <a14:useLocalDpi xmlns:a14="http://schemas.microsoft.com/office/drawing/2010/main" val="0"/>
              </a:ext>
            </a:extLst>
          </a:blip>
          <a:srcRect l="8161" t="7415" r="26423" b="4008"/>
          <a:stretch/>
        </p:blipFill>
        <p:spPr bwMode="auto">
          <a:xfrm>
            <a:off x="2362200" y="4155509"/>
            <a:ext cx="2401252" cy="2214245"/>
          </a:xfrm>
          <a:prstGeom prst="rect">
            <a:avLst/>
          </a:prstGeom>
          <a:noFill/>
          <a:ln>
            <a:noFill/>
          </a:ln>
          <a:extLst>
            <a:ext uri="{53640926-AAD7-44D8-BBD7-CCE9431645EC}">
              <a14:shadowObscured xmlns:a14="http://schemas.microsoft.com/office/drawing/2010/main"/>
            </a:ext>
          </a:extLst>
        </p:spPr>
      </p:pic>
      <p:pic>
        <p:nvPicPr>
          <p:cNvPr id="8" name="Picture 7" descr="Image result for smashed pie"/>
          <p:cNvPicPr/>
          <p:nvPr/>
        </p:nvPicPr>
        <p:blipFill rotWithShape="1">
          <a:blip r:embed="rId7">
            <a:extLst>
              <a:ext uri="{28A0092B-C50C-407E-A947-70E740481C1C}">
                <a14:useLocalDpi xmlns:a14="http://schemas.microsoft.com/office/drawing/2010/main" val="0"/>
              </a:ext>
            </a:extLst>
          </a:blip>
          <a:srcRect l="34516" t="5317" r="15823" b="3477"/>
          <a:stretch/>
        </p:blipFill>
        <p:spPr bwMode="auto">
          <a:xfrm>
            <a:off x="5569224" y="4158822"/>
            <a:ext cx="2169795" cy="22109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7732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30696" y="152400"/>
            <a:ext cx="8229600" cy="1132108"/>
          </a:xfrm>
        </p:spPr>
        <p:txBody>
          <a:bodyPr/>
          <a:lstStyle/>
          <a:p>
            <a:pPr eaLnBrk="1" hangingPunct="1"/>
            <a:r>
              <a:rPr lang="en-US" b="1" kern="10" dirty="0" smtClean="0">
                <a:ln w="9525">
                  <a:round/>
                  <a:headEnd/>
                  <a:tailEnd/>
                </a:ln>
                <a:solidFill>
                  <a:schemeClr val="tx2"/>
                </a:solidFill>
                <a:latin typeface="+mn-lt"/>
              </a:rPr>
              <a:t>SEGREGATING WATER RIGHTS</a:t>
            </a:r>
            <a:endParaRPr lang="en-US" altLang="en-US" sz="2800" b="1" dirty="0" smtClean="0">
              <a:latin typeface="+mn-lt"/>
            </a:endParaRPr>
          </a:p>
        </p:txBody>
      </p:sp>
      <p:pic>
        <p:nvPicPr>
          <p:cNvPr id="10" name="Picture 9"/>
          <p:cNvPicPr/>
          <p:nvPr/>
        </p:nvPicPr>
        <p:blipFill rotWithShape="1">
          <a:blip r:embed="rId4"/>
          <a:srcRect l="5749" t="10876" r="26809" b="2176"/>
          <a:stretch/>
        </p:blipFill>
        <p:spPr bwMode="auto">
          <a:xfrm>
            <a:off x="3810000" y="990600"/>
            <a:ext cx="4006850" cy="54102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029200" y="1748118"/>
            <a:ext cx="11430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334000" y="1976718"/>
            <a:ext cx="479425" cy="152400"/>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953000" y="2895600"/>
            <a:ext cx="647700" cy="457200"/>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324600" y="2895600"/>
            <a:ext cx="838200" cy="457200"/>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29200" y="3543300"/>
            <a:ext cx="571500" cy="571500"/>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324599" y="3561230"/>
            <a:ext cx="838201" cy="553570"/>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191000" y="5105400"/>
            <a:ext cx="1295400" cy="30480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191000" y="5486400"/>
            <a:ext cx="3124200" cy="45720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1118083"/>
            <a:ext cx="3733800" cy="584775"/>
          </a:xfrm>
          <a:prstGeom prst="rect">
            <a:avLst/>
          </a:prstGeom>
          <a:noFill/>
          <a:ln>
            <a:solidFill>
              <a:srgbClr val="FF0000"/>
            </a:solidFill>
          </a:ln>
        </p:spPr>
        <p:txBody>
          <a:bodyPr wrap="square" rtlCol="0">
            <a:spAutoFit/>
          </a:bodyPr>
          <a:lstStyle/>
          <a:p>
            <a:pPr algn="ctr"/>
            <a:r>
              <a:rPr lang="en-US" sz="1600" dirty="0" smtClean="0">
                <a:solidFill>
                  <a:schemeClr val="tx1"/>
                </a:solidFill>
              </a:rPr>
              <a:t>New water right number after segregation</a:t>
            </a:r>
          </a:p>
          <a:p>
            <a:pPr algn="ctr"/>
            <a:r>
              <a:rPr lang="en-US" sz="1600" dirty="0" smtClean="0">
                <a:solidFill>
                  <a:schemeClr val="tx1"/>
                </a:solidFill>
              </a:rPr>
              <a:t>(Assigned by Division of Water Rights)</a:t>
            </a:r>
            <a:endParaRPr lang="en-US" sz="1600" dirty="0">
              <a:solidFill>
                <a:schemeClr val="tx1"/>
              </a:solidFill>
            </a:endParaRPr>
          </a:p>
        </p:txBody>
      </p:sp>
      <p:sp>
        <p:nvSpPr>
          <p:cNvPr id="21" name="TextBox 20"/>
          <p:cNvSpPr txBox="1"/>
          <p:nvPr/>
        </p:nvSpPr>
        <p:spPr>
          <a:xfrm>
            <a:off x="381000" y="1828800"/>
            <a:ext cx="3429000" cy="338554"/>
          </a:xfrm>
          <a:prstGeom prst="rect">
            <a:avLst/>
          </a:prstGeom>
          <a:noFill/>
          <a:ln>
            <a:solidFill>
              <a:srgbClr val="002060"/>
            </a:solidFill>
          </a:ln>
        </p:spPr>
        <p:txBody>
          <a:bodyPr wrap="square" rtlCol="0">
            <a:spAutoFit/>
          </a:bodyPr>
          <a:lstStyle/>
          <a:p>
            <a:pPr algn="ctr"/>
            <a:r>
              <a:rPr lang="en-US" sz="1600" dirty="0" smtClean="0">
                <a:solidFill>
                  <a:schemeClr val="tx1"/>
                </a:solidFill>
              </a:rPr>
              <a:t>Original or parent water right number</a:t>
            </a:r>
            <a:endParaRPr lang="en-US" sz="1600" dirty="0">
              <a:solidFill>
                <a:schemeClr val="tx1"/>
              </a:solidFill>
            </a:endParaRPr>
          </a:p>
        </p:txBody>
      </p:sp>
      <p:sp>
        <p:nvSpPr>
          <p:cNvPr id="22" name="TextBox 21"/>
          <p:cNvSpPr txBox="1"/>
          <p:nvPr/>
        </p:nvSpPr>
        <p:spPr>
          <a:xfrm>
            <a:off x="800100" y="2539425"/>
            <a:ext cx="2971800" cy="584775"/>
          </a:xfrm>
          <a:prstGeom prst="rect">
            <a:avLst/>
          </a:prstGeom>
          <a:noFill/>
          <a:ln>
            <a:solidFill>
              <a:srgbClr val="00B050"/>
            </a:solidFill>
          </a:ln>
        </p:spPr>
        <p:txBody>
          <a:bodyPr wrap="square" rtlCol="0">
            <a:spAutoFit/>
          </a:bodyPr>
          <a:lstStyle/>
          <a:p>
            <a:pPr algn="ctr"/>
            <a:r>
              <a:rPr lang="en-US" sz="1600" dirty="0" smtClean="0">
                <a:solidFill>
                  <a:schemeClr val="tx1"/>
                </a:solidFill>
              </a:rPr>
              <a:t>Acre-feet and uses in parent water right prior to segregation</a:t>
            </a:r>
            <a:endParaRPr lang="en-US" sz="1600" dirty="0">
              <a:solidFill>
                <a:schemeClr val="tx1"/>
              </a:solidFill>
            </a:endParaRPr>
          </a:p>
        </p:txBody>
      </p:sp>
      <p:sp>
        <p:nvSpPr>
          <p:cNvPr id="24" name="TextBox 23"/>
          <p:cNvSpPr txBox="1"/>
          <p:nvPr/>
        </p:nvSpPr>
        <p:spPr>
          <a:xfrm>
            <a:off x="7162800" y="2162872"/>
            <a:ext cx="1779104" cy="584775"/>
          </a:xfrm>
          <a:prstGeom prst="rect">
            <a:avLst/>
          </a:prstGeom>
          <a:solidFill>
            <a:schemeClr val="bg1"/>
          </a:solidFill>
          <a:ln>
            <a:solidFill>
              <a:srgbClr val="009900"/>
            </a:solidFill>
          </a:ln>
        </p:spPr>
        <p:txBody>
          <a:bodyPr wrap="square" rtlCol="0">
            <a:spAutoFit/>
          </a:bodyPr>
          <a:lstStyle/>
          <a:p>
            <a:pPr algn="ctr"/>
            <a:r>
              <a:rPr lang="en-US" sz="1600" dirty="0" smtClean="0">
                <a:solidFill>
                  <a:schemeClr val="tx1"/>
                </a:solidFill>
              </a:rPr>
              <a:t>Amount requested to be segregated</a:t>
            </a:r>
            <a:endParaRPr lang="en-US" sz="1600" dirty="0">
              <a:solidFill>
                <a:schemeClr val="tx1"/>
              </a:solidFill>
            </a:endParaRPr>
          </a:p>
        </p:txBody>
      </p:sp>
      <p:sp>
        <p:nvSpPr>
          <p:cNvPr id="25" name="TextBox 24"/>
          <p:cNvSpPr txBox="1"/>
          <p:nvPr/>
        </p:nvSpPr>
        <p:spPr>
          <a:xfrm>
            <a:off x="571500" y="3530025"/>
            <a:ext cx="3200400" cy="584775"/>
          </a:xfrm>
          <a:prstGeom prst="rect">
            <a:avLst/>
          </a:prstGeom>
          <a:noFill/>
          <a:ln>
            <a:solidFill>
              <a:schemeClr val="accent6">
                <a:lumMod val="75000"/>
              </a:schemeClr>
            </a:solidFill>
          </a:ln>
        </p:spPr>
        <p:txBody>
          <a:bodyPr wrap="square" rtlCol="0">
            <a:spAutoFit/>
          </a:bodyPr>
          <a:lstStyle/>
          <a:p>
            <a:pPr algn="ctr"/>
            <a:r>
              <a:rPr lang="en-US" sz="1600" dirty="0" smtClean="0">
                <a:solidFill>
                  <a:schemeClr val="tx1"/>
                </a:solidFill>
              </a:rPr>
              <a:t>Acre-feet and uses in change application prior to segregation</a:t>
            </a:r>
            <a:endParaRPr lang="en-US" sz="1600" dirty="0">
              <a:solidFill>
                <a:schemeClr val="tx1"/>
              </a:solidFill>
            </a:endParaRPr>
          </a:p>
        </p:txBody>
      </p:sp>
      <p:sp>
        <p:nvSpPr>
          <p:cNvPr id="26" name="TextBox 25"/>
          <p:cNvSpPr txBox="1"/>
          <p:nvPr/>
        </p:nvSpPr>
        <p:spPr>
          <a:xfrm>
            <a:off x="7417904" y="3429000"/>
            <a:ext cx="1524000" cy="1323439"/>
          </a:xfrm>
          <a:prstGeom prst="rect">
            <a:avLst/>
          </a:prstGeom>
          <a:solidFill>
            <a:schemeClr val="bg1"/>
          </a:solidFill>
          <a:ln>
            <a:solidFill>
              <a:schemeClr val="accent6">
                <a:lumMod val="75000"/>
              </a:schemeClr>
            </a:solidFill>
          </a:ln>
        </p:spPr>
        <p:txBody>
          <a:bodyPr wrap="square" rtlCol="0">
            <a:spAutoFit/>
          </a:bodyPr>
          <a:lstStyle/>
          <a:p>
            <a:pPr algn="ctr"/>
            <a:r>
              <a:rPr lang="en-US" sz="1600" dirty="0" smtClean="0">
                <a:solidFill>
                  <a:schemeClr val="tx1"/>
                </a:solidFill>
              </a:rPr>
              <a:t>Amount requested to be segregated from change application</a:t>
            </a:r>
            <a:endParaRPr lang="en-US" sz="1600" dirty="0">
              <a:solidFill>
                <a:schemeClr val="tx1"/>
              </a:solidFill>
            </a:endParaRPr>
          </a:p>
        </p:txBody>
      </p:sp>
      <p:sp>
        <p:nvSpPr>
          <p:cNvPr id="27" name="TextBox 26"/>
          <p:cNvSpPr txBox="1"/>
          <p:nvPr/>
        </p:nvSpPr>
        <p:spPr>
          <a:xfrm>
            <a:off x="742950" y="5126160"/>
            <a:ext cx="2857500" cy="584775"/>
          </a:xfrm>
          <a:prstGeom prst="rect">
            <a:avLst/>
          </a:prstGeom>
          <a:noFill/>
          <a:ln>
            <a:solidFill>
              <a:srgbClr val="6600FF"/>
            </a:solidFill>
          </a:ln>
        </p:spPr>
        <p:txBody>
          <a:bodyPr wrap="square" rtlCol="0">
            <a:spAutoFit/>
          </a:bodyPr>
          <a:lstStyle/>
          <a:p>
            <a:pPr algn="ctr"/>
            <a:r>
              <a:rPr lang="en-US" sz="1600" dirty="0" smtClean="0">
                <a:solidFill>
                  <a:schemeClr val="tx1"/>
                </a:solidFill>
              </a:rPr>
              <a:t>Owners requesting segregation and their signatures</a:t>
            </a:r>
            <a:endParaRPr lang="en-US" sz="1600" dirty="0">
              <a:solidFill>
                <a:schemeClr val="tx1"/>
              </a:solidFill>
            </a:endParaRPr>
          </a:p>
        </p:txBody>
      </p:sp>
      <p:cxnSp>
        <p:nvCxnSpPr>
          <p:cNvPr id="19" name="Straight Arrow Connector 18"/>
          <p:cNvCxnSpPr/>
          <p:nvPr/>
        </p:nvCxnSpPr>
        <p:spPr>
          <a:xfrm>
            <a:off x="4038600" y="1410470"/>
            <a:ext cx="990600" cy="3376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3"/>
          </p:cNvCxnSpPr>
          <p:nvPr/>
        </p:nvCxnSpPr>
        <p:spPr>
          <a:xfrm>
            <a:off x="3810000" y="1998077"/>
            <a:ext cx="1504950" cy="5932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3"/>
          </p:cNvCxnSpPr>
          <p:nvPr/>
        </p:nvCxnSpPr>
        <p:spPr>
          <a:xfrm>
            <a:off x="3771900" y="2831813"/>
            <a:ext cx="1181100" cy="2161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4" idx="0"/>
          </p:cNvCxnSpPr>
          <p:nvPr/>
        </p:nvCxnSpPr>
        <p:spPr>
          <a:xfrm flipH="1">
            <a:off x="6743700" y="2539425"/>
            <a:ext cx="419100" cy="35617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1"/>
          </p:cNvCxnSpPr>
          <p:nvPr/>
        </p:nvCxnSpPr>
        <p:spPr>
          <a:xfrm>
            <a:off x="3810000" y="3695700"/>
            <a:ext cx="1219200"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162800" y="3429000"/>
            <a:ext cx="255104" cy="1143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p:cNvCxnSpPr>
          <p:nvPr/>
        </p:nvCxnSpPr>
        <p:spPr>
          <a:xfrm flipV="1">
            <a:off x="3600450" y="5418547"/>
            <a:ext cx="590550" cy="1"/>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6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HOW DO I GET A WATER RIGHT?</a:t>
            </a:r>
          </a:p>
        </p:txBody>
      </p:sp>
      <p:sp>
        <p:nvSpPr>
          <p:cNvPr id="2" name="Content Placeholder 1"/>
          <p:cNvSpPr>
            <a:spLocks noGrp="1"/>
          </p:cNvSpPr>
          <p:nvPr>
            <p:ph sz="half" idx="1"/>
          </p:nvPr>
        </p:nvSpPr>
        <p:spPr>
          <a:xfrm>
            <a:off x="457200" y="1600200"/>
            <a:ext cx="3810000" cy="4525963"/>
          </a:xfrm>
        </p:spPr>
        <p:txBody>
          <a:bodyPr/>
          <a:lstStyle/>
          <a:p>
            <a:r>
              <a:rPr lang="en-US" sz="2400" dirty="0" smtClean="0">
                <a:solidFill>
                  <a:schemeClr val="tx2"/>
                </a:solidFill>
              </a:rPr>
              <a:t>Filing for a water right</a:t>
            </a:r>
          </a:p>
          <a:p>
            <a:pPr lvl="1"/>
            <a:r>
              <a:rPr lang="en-US" sz="2000" dirty="0" smtClean="0">
                <a:solidFill>
                  <a:schemeClr val="tx2"/>
                </a:solidFill>
              </a:rPr>
              <a:t>Application to Appropriate</a:t>
            </a:r>
          </a:p>
          <a:p>
            <a:pPr lvl="1"/>
            <a:r>
              <a:rPr lang="en-US" sz="2000" dirty="0" smtClean="0">
                <a:solidFill>
                  <a:schemeClr val="tx2"/>
                </a:solidFill>
              </a:rPr>
              <a:t>Diligence Claim</a:t>
            </a:r>
          </a:p>
          <a:p>
            <a:pPr lvl="1"/>
            <a:endParaRPr lang="en-US" sz="2000" dirty="0">
              <a:solidFill>
                <a:schemeClr val="tx2"/>
              </a:solidFill>
            </a:endParaRPr>
          </a:p>
          <a:p>
            <a:r>
              <a:rPr lang="en-US" sz="2400" dirty="0" smtClean="0">
                <a:solidFill>
                  <a:schemeClr val="tx2"/>
                </a:solidFill>
              </a:rPr>
              <a:t>Purchasing property with existing rights</a:t>
            </a:r>
          </a:p>
          <a:p>
            <a:pPr lvl="1"/>
            <a:r>
              <a:rPr lang="en-US" sz="2000" dirty="0" smtClean="0">
                <a:solidFill>
                  <a:schemeClr val="tx2"/>
                </a:solidFill>
              </a:rPr>
              <a:t>Appurtenance</a:t>
            </a:r>
          </a:p>
          <a:p>
            <a:pPr lvl="1"/>
            <a:endParaRPr lang="en-US" sz="2000" dirty="0" smtClean="0">
              <a:solidFill>
                <a:schemeClr val="tx2"/>
              </a:solidFill>
            </a:endParaRPr>
          </a:p>
          <a:p>
            <a:r>
              <a:rPr lang="en-US" sz="2400" dirty="0" smtClean="0">
                <a:solidFill>
                  <a:schemeClr val="tx2"/>
                </a:solidFill>
              </a:rPr>
              <a:t>Purchasing all or portion of an existing right</a:t>
            </a:r>
          </a:p>
          <a:p>
            <a:pPr lvl="1"/>
            <a:r>
              <a:rPr lang="en-US" sz="2000" dirty="0" smtClean="0">
                <a:solidFill>
                  <a:schemeClr val="tx2"/>
                </a:solidFill>
              </a:rPr>
              <a:t>Change application</a:t>
            </a:r>
          </a:p>
        </p:txBody>
      </p:sp>
      <p:pic>
        <p:nvPicPr>
          <p:cNvPr id="3" name="Picture 2" descr="C:\Users\clarkadams\Desktop\Application Process\New Pictures\water-fight_o_513135.jpg"/>
          <p:cNvPicPr>
            <a:picLocks noChangeAspect="1" noChangeArrowheads="1"/>
          </p:cNvPicPr>
          <p:nvPr/>
        </p:nvPicPr>
        <p:blipFill rotWithShape="1">
          <a:blip r:embed="rId4">
            <a:extLst>
              <a:ext uri="{28A0092B-C50C-407E-A947-70E740481C1C}">
                <a14:useLocalDpi xmlns:a14="http://schemas.microsoft.com/office/drawing/2010/main" val="0"/>
              </a:ext>
            </a:extLst>
          </a:blip>
          <a:srcRect b="2967"/>
          <a:stretch/>
        </p:blipFill>
        <p:spPr bwMode="auto">
          <a:xfrm>
            <a:off x="4114800" y="1371600"/>
            <a:ext cx="455326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9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effectLst>
                  <a:outerShdw blurRad="38100" dist="38100" dir="2700000" algn="tl">
                    <a:srgbClr val="FFFFFF"/>
                  </a:outerShdw>
                </a:effectLst>
              </a:rPr>
              <a:t>EXCHANGE APPLICATIONS</a:t>
            </a:r>
            <a:endParaRPr lang="en-US" altLang="en-US" b="1" dirty="0" smtClean="0">
              <a:solidFill>
                <a:schemeClr val="tx2"/>
              </a:solidFill>
            </a:endParaRPr>
          </a:p>
        </p:txBody>
      </p:sp>
      <p:sp>
        <p:nvSpPr>
          <p:cNvPr id="2" name="Content Placeholder 1"/>
          <p:cNvSpPr>
            <a:spLocks noGrp="1"/>
          </p:cNvSpPr>
          <p:nvPr>
            <p:ph idx="1"/>
          </p:nvPr>
        </p:nvSpPr>
        <p:spPr>
          <a:xfrm>
            <a:off x="533400" y="1828800"/>
            <a:ext cx="7848600" cy="4191000"/>
          </a:xfrm>
        </p:spPr>
        <p:txBody>
          <a:bodyPr/>
          <a:lstStyle/>
          <a:p>
            <a:pPr eaLnBrk="1" hangingPunct="1"/>
            <a:r>
              <a:rPr lang="en-US" altLang="en-US" sz="2800" dirty="0" smtClean="0">
                <a:solidFill>
                  <a:schemeClr val="tx2"/>
                </a:solidFill>
              </a:rPr>
              <a:t>Filed to exchange one source of water for another</a:t>
            </a:r>
          </a:p>
          <a:p>
            <a:pPr eaLnBrk="1" hangingPunct="1">
              <a:buFont typeface="Arial" panose="020B0604020202020204" pitchFamily="34" charset="0"/>
              <a:buChar char="•"/>
            </a:pPr>
            <a:r>
              <a:rPr lang="en-US" altLang="en-US" sz="2800" dirty="0" smtClean="0">
                <a:solidFill>
                  <a:schemeClr val="tx2"/>
                </a:solidFill>
              </a:rPr>
              <a:t>Generally </a:t>
            </a:r>
            <a:r>
              <a:rPr lang="en-US" altLang="en-US" sz="2800" dirty="0">
                <a:solidFill>
                  <a:schemeClr val="tx2"/>
                </a:solidFill>
              </a:rPr>
              <a:t>involve storage </a:t>
            </a:r>
            <a:r>
              <a:rPr lang="en-US" altLang="en-US" sz="2800" dirty="0" smtClean="0">
                <a:solidFill>
                  <a:schemeClr val="tx2"/>
                </a:solidFill>
              </a:rPr>
              <a:t>water owned by a conservancy district</a:t>
            </a:r>
          </a:p>
          <a:p>
            <a:pPr eaLnBrk="1" hangingPunct="1">
              <a:buFont typeface="Arial" panose="020B0604020202020204" pitchFamily="34" charset="0"/>
              <a:buChar char="•"/>
            </a:pPr>
            <a:r>
              <a:rPr lang="en-US" altLang="en-US" sz="2800" dirty="0" smtClean="0">
                <a:solidFill>
                  <a:schemeClr val="tx2"/>
                </a:solidFill>
              </a:rPr>
              <a:t>Thru a contract with a district an amount of water is transferred to another source (well or spring) </a:t>
            </a:r>
          </a:p>
          <a:p>
            <a:pPr eaLnBrk="1" hangingPunct="1">
              <a:buFont typeface="Arial" panose="020B0604020202020204" pitchFamily="34" charset="0"/>
              <a:buChar char="•"/>
            </a:pPr>
            <a:r>
              <a:rPr lang="en-US" altLang="en-US" sz="2800" dirty="0" smtClean="0">
                <a:solidFill>
                  <a:schemeClr val="tx2"/>
                </a:solidFill>
              </a:rPr>
              <a:t>Equivalent amount water released from storage</a:t>
            </a:r>
            <a:endParaRPr lang="en-US" altLang="en-US" sz="2800" dirty="0">
              <a:solidFill>
                <a:schemeClr val="tx2"/>
              </a:solidFill>
            </a:endParaRPr>
          </a:p>
          <a:p>
            <a:pPr eaLnBrk="1" hangingPunct="1"/>
            <a:r>
              <a:rPr lang="en-US" altLang="en-US" sz="2800" dirty="0" smtClean="0">
                <a:solidFill>
                  <a:schemeClr val="tx2"/>
                </a:solidFill>
              </a:rPr>
              <a:t>Potential </a:t>
            </a:r>
            <a:r>
              <a:rPr lang="en-US" altLang="en-US" sz="2800" dirty="0">
                <a:solidFill>
                  <a:schemeClr val="tx2"/>
                </a:solidFill>
              </a:rPr>
              <a:t>reversion to original right </a:t>
            </a:r>
            <a:endParaRPr lang="en-US" sz="2800" dirty="0">
              <a:solidFill>
                <a:schemeClr val="tx2"/>
              </a:solidFill>
            </a:endParaRPr>
          </a:p>
        </p:txBody>
      </p:sp>
    </p:spTree>
    <p:extLst>
      <p:ext uri="{BB962C8B-B14F-4D97-AF65-F5344CB8AC3E}">
        <p14:creationId xmlns:p14="http://schemas.microsoft.com/office/powerpoint/2010/main" val="3117859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Documents and Settings\Administrator\My Documents\exchange_Page_1_Image_00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29768"/>
            <a:ext cx="4572000" cy="591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Administrator\My Documents\exchange_Page_2_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57200"/>
            <a:ext cx="2808923" cy="363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Administrator\My Documents\exchange_Page_3_Image_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544" y="2590800"/>
            <a:ext cx="282802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19200" y="685800"/>
            <a:ext cx="3200400" cy="448056"/>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281427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effectLst>
                  <a:outerShdw blurRad="38100" dist="38100" dir="2700000" algn="tl">
                    <a:srgbClr val="FFFFFF"/>
                  </a:outerShdw>
                </a:effectLst>
              </a:rPr>
              <a:t>TEMPORARY APPLICATIONS</a:t>
            </a:r>
            <a:endParaRPr lang="en-US" altLang="en-US" b="1" dirty="0" smtClean="0">
              <a:solidFill>
                <a:schemeClr val="tx2"/>
              </a:solidFill>
            </a:endParaRPr>
          </a:p>
        </p:txBody>
      </p:sp>
      <p:sp>
        <p:nvSpPr>
          <p:cNvPr id="2" name="Content Placeholder 1"/>
          <p:cNvSpPr>
            <a:spLocks noGrp="1"/>
          </p:cNvSpPr>
          <p:nvPr>
            <p:ph sz="half" idx="1"/>
          </p:nvPr>
        </p:nvSpPr>
        <p:spPr/>
        <p:txBody>
          <a:bodyPr/>
          <a:lstStyle/>
          <a:p>
            <a:pPr eaLnBrk="1" hangingPunct="1"/>
            <a:r>
              <a:rPr lang="en-US" altLang="en-US" sz="2400" dirty="0">
                <a:solidFill>
                  <a:schemeClr val="tx2"/>
                </a:solidFill>
              </a:rPr>
              <a:t>Not many filed due to limited water availability</a:t>
            </a:r>
          </a:p>
          <a:p>
            <a:pPr eaLnBrk="1" hangingPunct="1"/>
            <a:r>
              <a:rPr lang="en-US" altLang="en-US" sz="2400" dirty="0">
                <a:solidFill>
                  <a:schemeClr val="tx2"/>
                </a:solidFill>
              </a:rPr>
              <a:t>Temporary applications terminate after a maximum of one </a:t>
            </a:r>
            <a:r>
              <a:rPr lang="en-US" altLang="en-US" sz="2400" dirty="0" smtClean="0">
                <a:solidFill>
                  <a:schemeClr val="tx2"/>
                </a:solidFill>
              </a:rPr>
              <a:t>year</a:t>
            </a:r>
          </a:p>
          <a:p>
            <a:pPr lvl="1" eaLnBrk="1" hangingPunct="1"/>
            <a:r>
              <a:rPr lang="en-US" altLang="en-US" sz="2400" dirty="0" smtClean="0">
                <a:solidFill>
                  <a:schemeClr val="tx2"/>
                </a:solidFill>
              </a:rPr>
              <a:t>Cannot be extended</a:t>
            </a:r>
          </a:p>
          <a:p>
            <a:pPr eaLnBrk="1" hangingPunct="1"/>
            <a:r>
              <a:rPr lang="en-US" altLang="en-US" sz="2400" dirty="0" smtClean="0">
                <a:solidFill>
                  <a:schemeClr val="tx2"/>
                </a:solidFill>
              </a:rPr>
              <a:t>Used for smaller, limited-life projects</a:t>
            </a:r>
          </a:p>
          <a:p>
            <a:pPr lvl="1" eaLnBrk="1" hangingPunct="1"/>
            <a:r>
              <a:rPr lang="en-US" altLang="en-US" sz="2400" dirty="0" smtClean="0">
                <a:solidFill>
                  <a:schemeClr val="tx2"/>
                </a:solidFill>
              </a:rPr>
              <a:t>Road construction, oil or mineral exploration, etc.</a:t>
            </a:r>
          </a:p>
        </p:txBody>
      </p:sp>
      <p:sp>
        <p:nvSpPr>
          <p:cNvPr id="3" name="Content Placeholder 2"/>
          <p:cNvSpPr>
            <a:spLocks noGrp="1"/>
          </p:cNvSpPr>
          <p:nvPr>
            <p:ph sz="half" idx="2"/>
          </p:nvPr>
        </p:nvSpPr>
        <p:spPr>
          <a:xfrm>
            <a:off x="4495800" y="1600200"/>
            <a:ext cx="4191000" cy="4525963"/>
          </a:xfrm>
        </p:spPr>
        <p:txBody>
          <a:bodyPr/>
          <a:lstStyle/>
          <a:p>
            <a:r>
              <a:rPr lang="en-US" sz="2400" dirty="0">
                <a:solidFill>
                  <a:schemeClr val="tx2"/>
                </a:solidFill>
              </a:rPr>
              <a:t>Temporary Changes to lease water to other users</a:t>
            </a:r>
          </a:p>
          <a:p>
            <a:pPr lvl="1"/>
            <a:r>
              <a:rPr lang="en-US" dirty="0">
                <a:solidFill>
                  <a:schemeClr val="tx2"/>
                </a:solidFill>
              </a:rPr>
              <a:t>To ensure continued use of water</a:t>
            </a:r>
          </a:p>
          <a:p>
            <a:pPr lvl="1"/>
            <a:r>
              <a:rPr lang="en-US" dirty="0">
                <a:solidFill>
                  <a:schemeClr val="tx2"/>
                </a:solidFill>
              </a:rPr>
              <a:t>Cover additional use</a:t>
            </a:r>
          </a:p>
          <a:p>
            <a:pPr lvl="1"/>
            <a:r>
              <a:rPr lang="en-US" dirty="0">
                <a:solidFill>
                  <a:schemeClr val="tx2"/>
                </a:solidFill>
              </a:rPr>
              <a:t>Water moved by Temporary Change </a:t>
            </a:r>
            <a:r>
              <a:rPr lang="en-US" b="1" dirty="0">
                <a:solidFill>
                  <a:schemeClr val="tx2"/>
                </a:solidFill>
              </a:rPr>
              <a:t>cannot</a:t>
            </a:r>
            <a:r>
              <a:rPr lang="en-US" dirty="0">
                <a:solidFill>
                  <a:schemeClr val="tx2"/>
                </a:solidFill>
              </a:rPr>
              <a:t> be used at the historic place of use and the proposed place of use during the time of temporary transfer</a:t>
            </a:r>
          </a:p>
          <a:p>
            <a:endParaRPr lang="en-US" dirty="0"/>
          </a:p>
        </p:txBody>
      </p:sp>
    </p:spTree>
    <p:extLst>
      <p:ext uri="{BB962C8B-B14F-4D97-AF65-F5344CB8AC3E}">
        <p14:creationId xmlns:p14="http://schemas.microsoft.com/office/powerpoint/2010/main" val="362646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FIXED TIME APPLICATIONS</a:t>
            </a:r>
          </a:p>
        </p:txBody>
      </p:sp>
      <p:sp>
        <p:nvSpPr>
          <p:cNvPr id="3" name="Content Placeholder 2"/>
          <p:cNvSpPr>
            <a:spLocks noGrp="1"/>
          </p:cNvSpPr>
          <p:nvPr>
            <p:ph sz="half" idx="2"/>
          </p:nvPr>
        </p:nvSpPr>
        <p:spPr/>
        <p:txBody>
          <a:bodyPr/>
          <a:lstStyle/>
          <a:p>
            <a:r>
              <a:rPr lang="en-US" sz="2400" dirty="0">
                <a:solidFill>
                  <a:schemeClr val="tx2"/>
                </a:solidFill>
              </a:rPr>
              <a:t>Filed for specific amount of time as determined by State Engineer</a:t>
            </a:r>
          </a:p>
          <a:p>
            <a:r>
              <a:rPr lang="en-US" sz="2400" dirty="0">
                <a:solidFill>
                  <a:schemeClr val="tx2"/>
                </a:solidFill>
              </a:rPr>
              <a:t>“Proof” not required</a:t>
            </a:r>
          </a:p>
          <a:p>
            <a:r>
              <a:rPr lang="en-US" sz="2400" dirty="0">
                <a:solidFill>
                  <a:schemeClr val="tx2"/>
                </a:solidFill>
              </a:rPr>
              <a:t>Contact with applicant and monitoring of development thru Water Use Program</a:t>
            </a:r>
          </a:p>
          <a:p>
            <a:r>
              <a:rPr lang="en-US" sz="2400" dirty="0">
                <a:solidFill>
                  <a:schemeClr val="tx2"/>
                </a:solidFill>
              </a:rPr>
              <a:t>Can be filed for all uses, except domestic use</a:t>
            </a:r>
          </a:p>
          <a:p>
            <a:r>
              <a:rPr lang="en-US" sz="2400" dirty="0">
                <a:solidFill>
                  <a:schemeClr val="tx2"/>
                </a:solidFill>
              </a:rPr>
              <a:t>Can be extended</a:t>
            </a:r>
          </a:p>
          <a:p>
            <a:endParaRPr lang="en-US" dirty="0"/>
          </a:p>
        </p:txBody>
      </p:sp>
      <p:pic>
        <p:nvPicPr>
          <p:cNvPr id="6" name="Picture 2" descr="C:\Documents and Settings\Administrator\Desktop\Photo Contests\Images\Water Rights\Scenic\Anonymous\Seasonal Stream 0908.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779264" y="1475582"/>
            <a:ext cx="3487936" cy="465058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083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533400"/>
            <a:ext cx="8229600" cy="792162"/>
          </a:xfrm>
        </p:spPr>
        <p:txBody>
          <a:bodyPr/>
          <a:lstStyle/>
          <a:p>
            <a:pPr eaLnBrk="1" hangingPunct="1"/>
            <a:r>
              <a:rPr lang="en-US" altLang="en-US" b="1" dirty="0" smtClean="0"/>
              <a:t>THE APPLICATION PROCESS</a:t>
            </a:r>
            <a:br>
              <a:rPr lang="en-US" altLang="en-US" b="1" dirty="0" smtClean="0"/>
            </a:br>
            <a:endParaRPr lang="en-US" altLang="en-US" dirty="0" smtClean="0">
              <a:latin typeface="Freestyle Script" panose="030804020302050B0404" pitchFamily="66" charset="0"/>
            </a:endParaRPr>
          </a:p>
        </p:txBody>
      </p:sp>
      <p:pic>
        <p:nvPicPr>
          <p:cNvPr id="8" name="Content Placeholder 7" descr="Image result for complicated organizational chart"/>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57723" y="1166018"/>
            <a:ext cx="7028554" cy="4525963"/>
          </a:xfrm>
          <a:prstGeom prst="rect">
            <a:avLst/>
          </a:prstGeom>
          <a:noFill/>
          <a:ln>
            <a:noFill/>
          </a:ln>
        </p:spPr>
      </p:pic>
      <p:sp>
        <p:nvSpPr>
          <p:cNvPr id="2" name="Oval 1"/>
          <p:cNvSpPr/>
          <p:nvPr/>
        </p:nvSpPr>
        <p:spPr>
          <a:xfrm>
            <a:off x="1447800" y="5410200"/>
            <a:ext cx="5334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19583547">
            <a:off x="2271684" y="5322858"/>
            <a:ext cx="2011298" cy="830997"/>
          </a:xfrm>
          <a:prstGeom prst="rect">
            <a:avLst/>
          </a:prstGeom>
          <a:noFill/>
        </p:spPr>
        <p:txBody>
          <a:bodyPr wrap="square" rtlCol="0">
            <a:spAutoFit/>
          </a:bodyPr>
          <a:lstStyle/>
          <a:p>
            <a:r>
              <a:rPr lang="en-US" sz="4800" dirty="0" smtClean="0">
                <a:solidFill>
                  <a:srgbClr val="FF0000"/>
                </a:solidFill>
                <a:latin typeface="Segoe Script" panose="020B0504020000000003" pitchFamily="34" charset="0"/>
              </a:rPr>
              <a:t>Me !?</a:t>
            </a:r>
            <a:endParaRPr lang="en-US" sz="4800" dirty="0">
              <a:solidFill>
                <a:srgbClr val="FF0000"/>
              </a:solidFill>
              <a:latin typeface="Segoe Script" panose="020B0504020000000003" pitchFamily="34" charset="0"/>
            </a:endParaRPr>
          </a:p>
        </p:txBody>
      </p:sp>
      <p:cxnSp>
        <p:nvCxnSpPr>
          <p:cNvPr id="22" name="Straight Arrow Connector 21"/>
          <p:cNvCxnSpPr/>
          <p:nvPr/>
        </p:nvCxnSpPr>
        <p:spPr>
          <a:xfrm flipH="1" flipV="1">
            <a:off x="1981200" y="5715000"/>
            <a:ext cx="457200" cy="381000"/>
          </a:xfrm>
          <a:prstGeom prst="straightConnector1">
            <a:avLst/>
          </a:prstGeom>
          <a:ln w="63500" cap="sq"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362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228600"/>
            <a:ext cx="8229600" cy="1295400"/>
          </a:xfrm>
        </p:spPr>
        <p:txBody>
          <a:bodyPr/>
          <a:lstStyle/>
          <a:p>
            <a:pPr eaLnBrk="1" hangingPunct="1"/>
            <a:r>
              <a:rPr lang="en-US" altLang="en-US" b="1" dirty="0" smtClean="0"/>
              <a:t>THE APPLICATION PROCESS:</a:t>
            </a:r>
            <a:br>
              <a:rPr lang="en-US" altLang="en-US" b="1" dirty="0" smtClean="0"/>
            </a:br>
            <a:r>
              <a:rPr lang="en-US" altLang="en-US" sz="5400" b="1" dirty="0" smtClean="0">
                <a:latin typeface="Freestyle Script" panose="030804020302050B0404" pitchFamily="66" charset="0"/>
              </a:rPr>
              <a:t>IT IS JUST THAT EASY!</a:t>
            </a:r>
          </a:p>
        </p:txBody>
      </p:sp>
      <p:sp>
        <p:nvSpPr>
          <p:cNvPr id="3" name="Content Placeholder 2"/>
          <p:cNvSpPr>
            <a:spLocks noGrp="1"/>
          </p:cNvSpPr>
          <p:nvPr>
            <p:ph idx="1"/>
          </p:nvPr>
        </p:nvSpPr>
        <p:spPr/>
        <p:txBody>
          <a:bodyPr/>
          <a:lstStyle/>
          <a:p>
            <a:endParaRPr lang="en-US" dirty="0"/>
          </a:p>
        </p:txBody>
      </p:sp>
      <p:pic>
        <p:nvPicPr>
          <p:cNvPr id="5" name="Picture 4" descr="http://learningworksforkids.com/wp-content/uploads/chalkboard.jpg"/>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648200"/>
          </a:xfrm>
          <a:prstGeom prst="rect">
            <a:avLst/>
          </a:prstGeom>
          <a:noFill/>
          <a:ln>
            <a:noFill/>
          </a:ln>
        </p:spPr>
      </p:pic>
    </p:spTree>
    <p:extLst>
      <p:ext uri="{BB962C8B-B14F-4D97-AF65-F5344CB8AC3E}">
        <p14:creationId xmlns:p14="http://schemas.microsoft.com/office/powerpoint/2010/main" val="947986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8" descr="C:\Users\clarkadams\Desktop\Application Process\apschem-page-001.jpg"/>
          <p:cNvPicPr>
            <a:picLocks noGrp="1"/>
          </p:cNvPicPr>
          <p:nvPr>
            <p:ph idx="1"/>
          </p:nvPr>
        </p:nvPicPr>
        <p:blipFill rotWithShape="1">
          <a:blip r:embed="rId4">
            <a:extLst>
              <a:ext uri="{28A0092B-C50C-407E-A947-70E740481C1C}">
                <a14:useLocalDpi xmlns:a14="http://schemas.microsoft.com/office/drawing/2010/main" val="0"/>
              </a:ext>
            </a:extLst>
          </a:blip>
          <a:srcRect l="1653" t="12500" r="1329" b="12665"/>
          <a:stretch/>
        </p:blipFill>
        <p:spPr bwMode="auto">
          <a:xfrm>
            <a:off x="342900" y="708819"/>
            <a:ext cx="8458200" cy="5310981"/>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533400" y="4038600"/>
            <a:ext cx="1981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3118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descr="C:\Users\clarkadams\Desktop\Application Process\apschem-page-001.jpg"/>
          <p:cNvPicPr>
            <a:picLocks noGrp="1"/>
          </p:cNvPicPr>
          <p:nvPr>
            <p:ph idx="1"/>
          </p:nvPr>
        </p:nvPicPr>
        <p:blipFill rotWithShape="1">
          <a:blip r:embed="rId4">
            <a:extLst>
              <a:ext uri="{28A0092B-C50C-407E-A947-70E740481C1C}">
                <a14:useLocalDpi xmlns:a14="http://schemas.microsoft.com/office/drawing/2010/main" val="0"/>
              </a:ext>
            </a:extLst>
          </a:blip>
          <a:srcRect l="1653" t="12500" r="1329" b="12665"/>
          <a:stretch/>
        </p:blipFill>
        <p:spPr bwMode="auto">
          <a:xfrm>
            <a:off x="266700" y="609600"/>
            <a:ext cx="8610600" cy="533400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81000" y="1905000"/>
            <a:ext cx="4419600" cy="1981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FILING AND REVIEW OF THE APPLICATION</a:t>
            </a:r>
          </a:p>
        </p:txBody>
      </p:sp>
      <p:pic>
        <p:nvPicPr>
          <p:cNvPr id="5" name="Content Placeholder 3" descr="C:\Documents and Settings\Administrator\My Documents\ApplicationProc1.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065" t="2704" r="-4899" b="37111"/>
          <a:stretch/>
        </p:blipFill>
        <p:spPr bwMode="auto">
          <a:xfrm>
            <a:off x="685800" y="2057400"/>
            <a:ext cx="7895137"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173480"/>
            <a:ext cx="228600" cy="499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5138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274638"/>
            <a:ext cx="8229600" cy="1477962"/>
          </a:xfrm>
        </p:spPr>
        <p:txBody>
          <a:bodyPr/>
          <a:lstStyle/>
          <a:p>
            <a:pPr eaLnBrk="1" hangingPunct="1"/>
            <a:r>
              <a:rPr lang="en-US" altLang="en-US" b="1" dirty="0" smtClean="0">
                <a:solidFill>
                  <a:schemeClr val="accent1">
                    <a:lumMod val="75000"/>
                  </a:schemeClr>
                </a:solidFill>
              </a:rPr>
              <a:t>PROCESSING APPLICATIONS AND STAFF CONSULTATIONS</a:t>
            </a:r>
          </a:p>
        </p:txBody>
      </p:sp>
      <p:sp>
        <p:nvSpPr>
          <p:cNvPr id="3076" name="Content Placeholder 2"/>
          <p:cNvSpPr>
            <a:spLocks noGrp="1"/>
          </p:cNvSpPr>
          <p:nvPr>
            <p:ph idx="1"/>
          </p:nvPr>
        </p:nvSpPr>
        <p:spPr>
          <a:xfrm>
            <a:off x="457200" y="1752600"/>
            <a:ext cx="8229600" cy="4373563"/>
          </a:xfrm>
        </p:spPr>
        <p:txBody>
          <a:bodyPr/>
          <a:lstStyle/>
          <a:p>
            <a:pPr eaLnBrk="1" hangingPunct="1"/>
            <a:r>
              <a:rPr lang="en-US" altLang="en-US" dirty="0" smtClean="0">
                <a:solidFill>
                  <a:schemeClr val="accent1">
                    <a:lumMod val="75000"/>
                  </a:schemeClr>
                </a:solidFill>
              </a:rPr>
              <a:t>Consultation has always been part of our process</a:t>
            </a:r>
          </a:p>
          <a:p>
            <a:pPr eaLnBrk="1" hangingPunct="1"/>
            <a:r>
              <a:rPr lang="en-US" altLang="en-US" dirty="0" smtClean="0">
                <a:solidFill>
                  <a:schemeClr val="accent1">
                    <a:lumMod val="75000"/>
                  </a:schemeClr>
                </a:solidFill>
              </a:rPr>
              <a:t>73-3-3 amended in May 2015 to acknowledge that all have rights to consultation</a:t>
            </a:r>
          </a:p>
          <a:p>
            <a:pPr eaLnBrk="1" hangingPunct="1"/>
            <a:r>
              <a:rPr lang="en-US" altLang="en-US" dirty="0" smtClean="0">
                <a:solidFill>
                  <a:schemeClr val="accent1">
                    <a:lumMod val="75000"/>
                  </a:schemeClr>
                </a:solidFill>
              </a:rPr>
              <a:t>In change statute, but we have applied it to all applications as we have in the past</a:t>
            </a:r>
          </a:p>
          <a:p>
            <a:pPr eaLnBrk="1" hangingPunct="1"/>
            <a:r>
              <a:rPr lang="en-US" altLang="en-US" dirty="0" smtClean="0">
                <a:solidFill>
                  <a:schemeClr val="accent1">
                    <a:lumMod val="75000"/>
                  </a:schemeClr>
                </a:solidFill>
              </a:rPr>
              <a:t>Pre-filing consultations are non-binding and are not part of the permanent record</a:t>
            </a:r>
          </a:p>
        </p:txBody>
      </p:sp>
    </p:spTree>
    <p:extLst>
      <p:ext uri="{BB962C8B-B14F-4D97-AF65-F5344CB8AC3E}">
        <p14:creationId xmlns:p14="http://schemas.microsoft.com/office/powerpoint/2010/main" val="2489181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PERFECTED vs UNPERFECTED</a:t>
            </a:r>
          </a:p>
        </p:txBody>
      </p:sp>
      <p:sp>
        <p:nvSpPr>
          <p:cNvPr id="2" name="Content Placeholder 1"/>
          <p:cNvSpPr>
            <a:spLocks noGrp="1"/>
          </p:cNvSpPr>
          <p:nvPr>
            <p:ph idx="1"/>
          </p:nvPr>
        </p:nvSpPr>
        <p:spPr/>
        <p:txBody>
          <a:bodyPr/>
          <a:lstStyle/>
          <a:p>
            <a:r>
              <a:rPr lang="en-US" dirty="0" smtClean="0">
                <a:solidFill>
                  <a:schemeClr val="tx2"/>
                </a:solidFill>
              </a:rPr>
              <a:t>What is a </a:t>
            </a:r>
            <a:r>
              <a:rPr lang="en-US" b="1" dirty="0" smtClean="0">
                <a:solidFill>
                  <a:schemeClr val="tx2"/>
                </a:solidFill>
              </a:rPr>
              <a:t>perfected</a:t>
            </a:r>
            <a:r>
              <a:rPr lang="en-US" dirty="0" smtClean="0">
                <a:solidFill>
                  <a:schemeClr val="tx2"/>
                </a:solidFill>
              </a:rPr>
              <a:t> water right?</a:t>
            </a:r>
          </a:p>
          <a:p>
            <a:pPr lvl="1"/>
            <a:r>
              <a:rPr lang="en-US" dirty="0" smtClean="0">
                <a:solidFill>
                  <a:schemeClr val="tx2"/>
                </a:solidFill>
              </a:rPr>
              <a:t>Certificated application</a:t>
            </a:r>
          </a:p>
          <a:p>
            <a:pPr lvl="2"/>
            <a:r>
              <a:rPr lang="en-US" dirty="0" smtClean="0">
                <a:solidFill>
                  <a:schemeClr val="tx2"/>
                </a:solidFill>
              </a:rPr>
              <a:t>“Proved” up on</a:t>
            </a:r>
          </a:p>
          <a:p>
            <a:pPr lvl="1"/>
            <a:r>
              <a:rPr lang="en-US" dirty="0" smtClean="0">
                <a:solidFill>
                  <a:schemeClr val="tx2"/>
                </a:solidFill>
              </a:rPr>
              <a:t>Water right awarded in court decree</a:t>
            </a:r>
          </a:p>
          <a:p>
            <a:pPr lvl="2"/>
            <a:r>
              <a:rPr lang="en-US" dirty="0" smtClean="0">
                <a:solidFill>
                  <a:schemeClr val="tx2"/>
                </a:solidFill>
              </a:rPr>
              <a:t>Adjudication</a:t>
            </a:r>
          </a:p>
          <a:p>
            <a:pPr lvl="2"/>
            <a:r>
              <a:rPr lang="en-US" dirty="0" smtClean="0">
                <a:solidFill>
                  <a:schemeClr val="tx2"/>
                </a:solidFill>
              </a:rPr>
              <a:t>Water User’s Claim</a:t>
            </a:r>
          </a:p>
          <a:p>
            <a:pPr lvl="2"/>
            <a:r>
              <a:rPr lang="en-US" dirty="0" smtClean="0">
                <a:solidFill>
                  <a:schemeClr val="tx2"/>
                </a:solidFill>
              </a:rPr>
              <a:t>Civil action or dispute</a:t>
            </a:r>
          </a:p>
          <a:p>
            <a:pPr lvl="1"/>
            <a:r>
              <a:rPr lang="en-US" dirty="0" smtClean="0">
                <a:solidFill>
                  <a:schemeClr val="tx2"/>
                </a:solidFill>
              </a:rPr>
              <a:t>Water User’s Claim issued after an Election</a:t>
            </a:r>
          </a:p>
          <a:p>
            <a:pPr lvl="1"/>
            <a:r>
              <a:rPr lang="en-US" dirty="0" smtClean="0">
                <a:solidFill>
                  <a:schemeClr val="tx2"/>
                </a:solidFill>
              </a:rPr>
              <a:t>Acceptably filed Diligence Claim</a:t>
            </a:r>
          </a:p>
          <a:p>
            <a:pPr lvl="1"/>
            <a:endParaRPr lang="en-US" dirty="0"/>
          </a:p>
        </p:txBody>
      </p:sp>
    </p:spTree>
    <p:extLst>
      <p:ext uri="{BB962C8B-B14F-4D97-AF65-F5344CB8AC3E}">
        <p14:creationId xmlns:p14="http://schemas.microsoft.com/office/powerpoint/2010/main" val="1609985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accent1">
                    <a:lumMod val="75000"/>
                  </a:schemeClr>
                </a:solidFill>
              </a:rPr>
              <a:t>PROCESSING APPLICATIONS AND STAFF CONSULTATIONS</a:t>
            </a:r>
            <a:endParaRPr lang="en-US" altLang="en-US" b="1" dirty="0" smtClean="0">
              <a:solidFill>
                <a:schemeClr val="accent1">
                  <a:lumMod val="75000"/>
                </a:schemeClr>
              </a:solidFill>
            </a:endParaRPr>
          </a:p>
        </p:txBody>
      </p:sp>
      <p:sp>
        <p:nvSpPr>
          <p:cNvPr id="3076" name="Content Placeholder 2"/>
          <p:cNvSpPr>
            <a:spLocks noGrp="1"/>
          </p:cNvSpPr>
          <p:nvPr>
            <p:ph idx="1"/>
          </p:nvPr>
        </p:nvSpPr>
        <p:spPr/>
        <p:txBody>
          <a:bodyPr/>
          <a:lstStyle/>
          <a:p>
            <a:pPr eaLnBrk="1" hangingPunct="1"/>
            <a:r>
              <a:rPr lang="en-US" altLang="en-US" dirty="0" smtClean="0">
                <a:solidFill>
                  <a:schemeClr val="accent1">
                    <a:lumMod val="75000"/>
                  </a:schemeClr>
                </a:solidFill>
              </a:rPr>
              <a:t>Post-filing consultations should be documented and made part of the record and available to ALL parties</a:t>
            </a:r>
          </a:p>
          <a:p>
            <a:pPr eaLnBrk="1" hangingPunct="1"/>
            <a:r>
              <a:rPr lang="en-US" altLang="en-US" dirty="0" smtClean="0">
                <a:solidFill>
                  <a:schemeClr val="accent1">
                    <a:lumMod val="75000"/>
                  </a:schemeClr>
                </a:solidFill>
              </a:rPr>
              <a:t>No Ex Parte consultation or communication</a:t>
            </a:r>
          </a:p>
          <a:p>
            <a:pPr lvl="1" eaLnBrk="1" hangingPunct="1"/>
            <a:r>
              <a:rPr lang="en-US" altLang="en-US" dirty="0" smtClean="0">
                <a:solidFill>
                  <a:schemeClr val="accent1">
                    <a:lumMod val="75000"/>
                  </a:schemeClr>
                </a:solidFill>
              </a:rPr>
              <a:t>Information and documentations provided to all parties</a:t>
            </a:r>
          </a:p>
          <a:p>
            <a:pPr eaLnBrk="1" hangingPunct="1"/>
            <a:r>
              <a:rPr lang="en-US" altLang="en-US" dirty="0" smtClean="0">
                <a:solidFill>
                  <a:schemeClr val="accent1">
                    <a:lumMod val="75000"/>
                  </a:schemeClr>
                </a:solidFill>
              </a:rPr>
              <a:t>Consultations can occur in Salt Lake office or in the regional offices</a:t>
            </a:r>
          </a:p>
          <a:p>
            <a:pPr marL="0" indent="0" eaLnBrk="1" hangingPunct="1">
              <a:buNone/>
            </a:pPr>
            <a:r>
              <a:rPr lang="en-US" altLang="en-US" dirty="0" smtClean="0"/>
              <a:t> </a:t>
            </a:r>
          </a:p>
        </p:txBody>
      </p:sp>
    </p:spTree>
    <p:extLst>
      <p:ext uri="{BB962C8B-B14F-4D97-AF65-F5344CB8AC3E}">
        <p14:creationId xmlns:p14="http://schemas.microsoft.com/office/powerpoint/2010/main" val="684486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altLang="en-US" b="1" dirty="0">
                <a:solidFill>
                  <a:schemeClr val="tx2"/>
                </a:solidFill>
              </a:rPr>
              <a:t>FILING AN APPLICATION</a:t>
            </a:r>
            <a:r>
              <a:rPr lang="en-US" altLang="en-US" b="1" dirty="0"/>
              <a:t/>
            </a:r>
            <a:br>
              <a:rPr lang="en-US" altLang="en-US" b="1" dirty="0"/>
            </a:br>
            <a:endParaRPr lang="en-US" altLang="en-US" b="1" dirty="0" smtClean="0"/>
          </a:p>
        </p:txBody>
      </p:sp>
      <p:sp>
        <p:nvSpPr>
          <p:cNvPr id="3" name="Content Placeholder 2"/>
          <p:cNvSpPr>
            <a:spLocks noGrp="1"/>
          </p:cNvSpPr>
          <p:nvPr>
            <p:ph sz="half" idx="1"/>
          </p:nvPr>
        </p:nvSpPr>
        <p:spPr>
          <a:xfrm>
            <a:off x="685800" y="1600200"/>
            <a:ext cx="3810000" cy="4525963"/>
          </a:xfrm>
        </p:spPr>
        <p:txBody>
          <a:bodyPr/>
          <a:lstStyle/>
          <a:p>
            <a:pPr marL="457200" indent="-457200">
              <a:buFont typeface="Arial" panose="020B0604020202020204" pitchFamily="34" charset="0"/>
              <a:buChar char="•"/>
            </a:pPr>
            <a:r>
              <a:rPr lang="en-US" altLang="en-US" dirty="0">
                <a:solidFill>
                  <a:schemeClr val="tx2"/>
                </a:solidFill>
              </a:rPr>
              <a:t>By mail or visit</a:t>
            </a:r>
          </a:p>
          <a:p>
            <a:pPr marL="457200" indent="-457200">
              <a:buFont typeface="Arial" panose="020B0604020202020204" pitchFamily="34" charset="0"/>
              <a:buChar char="•"/>
            </a:pPr>
            <a:endParaRPr lang="en-US" altLang="en-US" dirty="0">
              <a:solidFill>
                <a:schemeClr val="tx2"/>
              </a:solidFill>
            </a:endParaRPr>
          </a:p>
          <a:p>
            <a:pPr marL="457200" indent="-457200">
              <a:buFont typeface="Arial" panose="020B0604020202020204" pitchFamily="34" charset="0"/>
              <a:buChar char="•"/>
            </a:pPr>
            <a:r>
              <a:rPr lang="en-US" altLang="en-US" dirty="0">
                <a:solidFill>
                  <a:schemeClr val="tx2"/>
                </a:solidFill>
              </a:rPr>
              <a:t>Fee required</a:t>
            </a:r>
          </a:p>
          <a:p>
            <a:pPr marL="457200" indent="-457200">
              <a:buFont typeface="Arial" panose="020B0604020202020204" pitchFamily="34" charset="0"/>
              <a:buChar char="•"/>
            </a:pPr>
            <a:endParaRPr lang="en-US" altLang="en-US" dirty="0">
              <a:solidFill>
                <a:schemeClr val="tx2"/>
              </a:solidFill>
            </a:endParaRPr>
          </a:p>
          <a:p>
            <a:pPr marL="457200" indent="-457200">
              <a:buFont typeface="Arial" panose="020B0604020202020204" pitchFamily="34" charset="0"/>
              <a:buChar char="•"/>
            </a:pPr>
            <a:r>
              <a:rPr lang="en-US" altLang="en-US" dirty="0">
                <a:solidFill>
                  <a:schemeClr val="tx2"/>
                </a:solidFill>
              </a:rPr>
              <a:t>Establishes initial priority</a:t>
            </a:r>
          </a:p>
          <a:p>
            <a:pPr marL="457200" indent="-457200">
              <a:buFont typeface="Arial" panose="020B0604020202020204" pitchFamily="34" charset="0"/>
              <a:buChar char="•"/>
            </a:pPr>
            <a:endParaRPr lang="en-US" altLang="en-US" dirty="0">
              <a:solidFill>
                <a:schemeClr val="tx2"/>
              </a:solidFill>
            </a:endParaRPr>
          </a:p>
          <a:p>
            <a:pPr marL="457200" indent="-457200">
              <a:buFont typeface="Arial" panose="020B0604020202020204" pitchFamily="34" charset="0"/>
              <a:buChar char="•"/>
            </a:pPr>
            <a:r>
              <a:rPr lang="en-US" altLang="en-US" dirty="0">
                <a:solidFill>
                  <a:schemeClr val="tx2"/>
                </a:solidFill>
              </a:rPr>
              <a:t>Placed on the New Filing List</a:t>
            </a:r>
          </a:p>
          <a:p>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29" b="-1"/>
          <a:stretch/>
        </p:blipFill>
        <p:spPr bwMode="auto">
          <a:xfrm>
            <a:off x="4648200" y="1421430"/>
            <a:ext cx="4174872" cy="509501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5452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r>
              <a:rPr lang="en-US" b="1" kern="10" dirty="0">
                <a:ln w="9525">
                  <a:round/>
                  <a:headEnd/>
                  <a:tailEnd/>
                </a:ln>
                <a:solidFill>
                  <a:schemeClr val="tx2"/>
                </a:solidFill>
                <a:cs typeface="Times New Roman"/>
              </a:rPr>
              <a:t>ADVERTISING DESIGNATION</a:t>
            </a:r>
          </a:p>
        </p:txBody>
      </p:sp>
      <p:sp>
        <p:nvSpPr>
          <p:cNvPr id="2" name="Content Placeholder 1"/>
          <p:cNvSpPr>
            <a:spLocks noGrp="1"/>
          </p:cNvSpPr>
          <p:nvPr>
            <p:ph idx="1"/>
          </p:nvPr>
        </p:nvSpPr>
        <p:spPr>
          <a:xfrm>
            <a:off x="304800" y="1600200"/>
            <a:ext cx="8305800" cy="4525963"/>
          </a:xfrm>
        </p:spPr>
        <p:txBody>
          <a:bodyPr/>
          <a:lstStyle/>
          <a:p>
            <a:r>
              <a:rPr lang="en-US" altLang="en-US" sz="2400" dirty="0" smtClean="0">
                <a:solidFill>
                  <a:schemeClr val="tx2"/>
                </a:solidFill>
              </a:rPr>
              <a:t>Newspaper with local circulation</a:t>
            </a:r>
          </a:p>
          <a:p>
            <a:pPr lvl="1"/>
            <a:r>
              <a:rPr lang="en-US" altLang="en-US" sz="2400" dirty="0" smtClean="0">
                <a:solidFill>
                  <a:schemeClr val="tx2"/>
                </a:solidFill>
              </a:rPr>
              <a:t>Public notice of applications being filed</a:t>
            </a:r>
          </a:p>
          <a:p>
            <a:r>
              <a:rPr lang="en-US" altLang="en-US" sz="2400" dirty="0" smtClean="0">
                <a:solidFill>
                  <a:schemeClr val="tx2"/>
                </a:solidFill>
              </a:rPr>
              <a:t>Regional office action	</a:t>
            </a:r>
          </a:p>
          <a:p>
            <a:r>
              <a:rPr lang="en-US" altLang="en-US" sz="2400" dirty="0" smtClean="0">
                <a:solidFill>
                  <a:schemeClr val="tx2"/>
                </a:solidFill>
              </a:rPr>
              <a:t>Waiving advertising</a:t>
            </a:r>
          </a:p>
          <a:p>
            <a:pPr lvl="1"/>
            <a:r>
              <a:rPr lang="en-US" altLang="en-US" sz="2400" dirty="0" smtClean="0">
                <a:solidFill>
                  <a:schemeClr val="tx2"/>
                </a:solidFill>
              </a:rPr>
              <a:t>Temporary applications are usually not advertised</a:t>
            </a:r>
          </a:p>
          <a:p>
            <a:pPr lvl="1"/>
            <a:r>
              <a:rPr lang="en-US" altLang="en-US" sz="2400" dirty="0" smtClean="0">
                <a:solidFill>
                  <a:schemeClr val="tx2"/>
                </a:solidFill>
              </a:rPr>
              <a:t>Advertising for small domestic filings can be waived in some areas</a:t>
            </a:r>
          </a:p>
          <a:p>
            <a:pPr lvl="1"/>
            <a:r>
              <a:rPr lang="en-US" altLang="en-US" sz="2400" dirty="0" smtClean="0">
                <a:solidFill>
                  <a:schemeClr val="tx2"/>
                </a:solidFill>
              </a:rPr>
              <a:t>Application to move point of diversion less than 660 feet, the advertising can be waived</a:t>
            </a:r>
          </a:p>
          <a:p>
            <a:pPr lvl="1"/>
            <a:r>
              <a:rPr lang="en-US" altLang="en-US" sz="2400" dirty="0" smtClean="0">
                <a:solidFill>
                  <a:schemeClr val="tx2"/>
                </a:solidFill>
              </a:rPr>
              <a:t>Can still be protested if not advertised</a:t>
            </a:r>
          </a:p>
          <a:p>
            <a:endParaRPr lang="en-US" dirty="0"/>
          </a:p>
        </p:txBody>
      </p:sp>
    </p:spTree>
    <p:extLst>
      <p:ext uri="{BB962C8B-B14F-4D97-AF65-F5344CB8AC3E}">
        <p14:creationId xmlns:p14="http://schemas.microsoft.com/office/powerpoint/2010/main" val="731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r>
              <a:rPr lang="en-US" altLang="en-US" b="1" dirty="0" smtClean="0">
                <a:solidFill>
                  <a:schemeClr val="tx2"/>
                </a:solidFill>
              </a:rPr>
              <a:t>ADVERTISING PERIOD</a:t>
            </a:r>
          </a:p>
        </p:txBody>
      </p:sp>
      <p:sp>
        <p:nvSpPr>
          <p:cNvPr id="2" name="Content Placeholder 1"/>
          <p:cNvSpPr>
            <a:spLocks noGrp="1"/>
          </p:cNvSpPr>
          <p:nvPr>
            <p:ph sz="half" idx="1"/>
          </p:nvPr>
        </p:nvSpPr>
        <p:spPr>
          <a:xfrm>
            <a:off x="685800" y="1600200"/>
            <a:ext cx="4038600" cy="4525963"/>
          </a:xfrm>
        </p:spPr>
        <p:txBody>
          <a:bodyPr/>
          <a:lstStyle/>
          <a:p>
            <a:r>
              <a:rPr lang="en-US" altLang="en-US" sz="2400" dirty="0" smtClean="0">
                <a:solidFill>
                  <a:schemeClr val="tx2"/>
                </a:solidFill>
              </a:rPr>
              <a:t>Permanent filings</a:t>
            </a:r>
          </a:p>
          <a:p>
            <a:pPr lvl="1"/>
            <a:r>
              <a:rPr lang="en-US" altLang="en-US" sz="2000" dirty="0" smtClean="0">
                <a:solidFill>
                  <a:schemeClr val="tx2"/>
                </a:solidFill>
              </a:rPr>
              <a:t>Once a week for two weeks</a:t>
            </a:r>
          </a:p>
          <a:p>
            <a:pPr lvl="1"/>
            <a:endParaRPr lang="en-US" altLang="en-US" sz="2000" dirty="0" smtClean="0">
              <a:solidFill>
                <a:schemeClr val="tx2"/>
              </a:solidFill>
            </a:endParaRPr>
          </a:p>
          <a:p>
            <a:r>
              <a:rPr lang="en-US" altLang="en-US" sz="2400" dirty="0" smtClean="0">
                <a:solidFill>
                  <a:schemeClr val="tx2"/>
                </a:solidFill>
              </a:rPr>
              <a:t>Temporary changes</a:t>
            </a:r>
          </a:p>
          <a:p>
            <a:pPr lvl="1"/>
            <a:r>
              <a:rPr lang="en-US" altLang="en-US" sz="2000" dirty="0" smtClean="0">
                <a:solidFill>
                  <a:schemeClr val="tx2"/>
                </a:solidFill>
              </a:rPr>
              <a:t>Not advertised</a:t>
            </a:r>
          </a:p>
          <a:p>
            <a:pPr lvl="1"/>
            <a:endParaRPr lang="en-US" altLang="en-US" sz="2000" dirty="0" smtClean="0">
              <a:solidFill>
                <a:schemeClr val="tx2"/>
              </a:solidFill>
            </a:endParaRPr>
          </a:p>
          <a:p>
            <a:r>
              <a:rPr lang="en-US" altLang="en-US" sz="2400" dirty="0" smtClean="0">
                <a:solidFill>
                  <a:schemeClr val="tx2"/>
                </a:solidFill>
              </a:rPr>
              <a:t>Notices drafted by division</a:t>
            </a:r>
          </a:p>
          <a:p>
            <a:endParaRPr lang="en-US" altLang="en-US" sz="2400" dirty="0" smtClean="0">
              <a:solidFill>
                <a:schemeClr val="tx2"/>
              </a:solidFill>
            </a:endParaRPr>
          </a:p>
          <a:p>
            <a:r>
              <a:rPr lang="en-US" altLang="en-US" sz="2400" dirty="0" smtClean="0">
                <a:solidFill>
                  <a:schemeClr val="tx2"/>
                </a:solidFill>
              </a:rPr>
              <a:t>Proof of publication</a:t>
            </a:r>
          </a:p>
          <a:p>
            <a:pPr lvl="1"/>
            <a:r>
              <a:rPr lang="en-US" altLang="en-US" sz="2000" dirty="0" smtClean="0">
                <a:solidFill>
                  <a:schemeClr val="tx2"/>
                </a:solidFill>
              </a:rPr>
              <a:t>From Newspaper</a:t>
            </a:r>
          </a:p>
          <a:p>
            <a:pPr lvl="1"/>
            <a:r>
              <a:rPr lang="en-US" altLang="en-US" sz="2000" dirty="0" smtClean="0">
                <a:solidFill>
                  <a:schemeClr val="tx2"/>
                </a:solidFill>
              </a:rPr>
              <a:t>Required to move forward </a:t>
            </a:r>
          </a:p>
          <a:p>
            <a:endParaRPr lang="en-US"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357"/>
          <a:stretch/>
        </p:blipFill>
        <p:spPr bwMode="auto">
          <a:xfrm>
            <a:off x="5088445" y="1582670"/>
            <a:ext cx="3407242" cy="451333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4753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PROTESTS</a:t>
            </a:r>
            <a:endParaRPr lang="en-US" altLang="en-US" b="1" dirty="0" smtClean="0"/>
          </a:p>
        </p:txBody>
      </p:sp>
      <p:sp>
        <p:nvSpPr>
          <p:cNvPr id="2" name="Content Placeholder 1"/>
          <p:cNvSpPr>
            <a:spLocks noGrp="1"/>
          </p:cNvSpPr>
          <p:nvPr>
            <p:ph sz="half" idx="1"/>
          </p:nvPr>
        </p:nvSpPr>
        <p:spPr>
          <a:xfrm>
            <a:off x="457200" y="1828800"/>
            <a:ext cx="4038600" cy="4297363"/>
          </a:xfrm>
        </p:spPr>
        <p:txBody>
          <a:bodyPr/>
          <a:lstStyle/>
          <a:p>
            <a:r>
              <a:rPr lang="en-US" altLang="en-US" dirty="0" smtClean="0">
                <a:solidFill>
                  <a:schemeClr val="tx2"/>
                </a:solidFill>
              </a:rPr>
              <a:t>Filed by interested or affected parties</a:t>
            </a:r>
            <a:endParaRPr lang="en-US" altLang="en-US" dirty="0">
              <a:solidFill>
                <a:schemeClr val="tx2"/>
              </a:solidFill>
            </a:endParaRPr>
          </a:p>
          <a:p>
            <a:r>
              <a:rPr lang="en-US" altLang="en-US" dirty="0" smtClean="0">
                <a:solidFill>
                  <a:schemeClr val="tx2"/>
                </a:solidFill>
              </a:rPr>
              <a:t>Must provide water right/application number that is being protested</a:t>
            </a:r>
            <a:endParaRPr lang="en-US" altLang="en-US" dirty="0">
              <a:solidFill>
                <a:schemeClr val="tx2"/>
              </a:solidFill>
            </a:endParaRPr>
          </a:p>
          <a:p>
            <a:r>
              <a:rPr lang="en-US" altLang="en-US" dirty="0" smtClean="0">
                <a:solidFill>
                  <a:schemeClr val="tx2"/>
                </a:solidFill>
              </a:rPr>
              <a:t>Timeliness, within 20 days of advertising</a:t>
            </a:r>
          </a:p>
          <a:p>
            <a:endParaRPr lang="en-US" dirty="0"/>
          </a:p>
        </p:txBody>
      </p:sp>
      <p:sp>
        <p:nvSpPr>
          <p:cNvPr id="3" name="Content Placeholder 2"/>
          <p:cNvSpPr>
            <a:spLocks noGrp="1"/>
          </p:cNvSpPr>
          <p:nvPr>
            <p:ph sz="half" idx="2"/>
          </p:nvPr>
        </p:nvSpPr>
        <p:spPr>
          <a:xfrm>
            <a:off x="4648200" y="1828800"/>
            <a:ext cx="4038600" cy="4297363"/>
          </a:xfrm>
        </p:spPr>
        <p:txBody>
          <a:bodyPr/>
          <a:lstStyle/>
          <a:p>
            <a:r>
              <a:rPr lang="en-US" altLang="en-US" dirty="0">
                <a:solidFill>
                  <a:schemeClr val="tx2"/>
                </a:solidFill>
              </a:rPr>
              <a:t>Protestant information (name and address)</a:t>
            </a:r>
          </a:p>
          <a:p>
            <a:r>
              <a:rPr lang="en-US" altLang="en-US" dirty="0">
                <a:solidFill>
                  <a:schemeClr val="tx2"/>
                </a:solidFill>
              </a:rPr>
              <a:t>Relevant information</a:t>
            </a:r>
          </a:p>
          <a:p>
            <a:r>
              <a:rPr lang="en-US" altLang="en-US" dirty="0">
                <a:solidFill>
                  <a:schemeClr val="tx2"/>
                </a:solidFill>
              </a:rPr>
              <a:t>Protestant standing</a:t>
            </a:r>
          </a:p>
          <a:p>
            <a:r>
              <a:rPr lang="en-US" altLang="en-US" dirty="0">
                <a:solidFill>
                  <a:schemeClr val="tx2"/>
                </a:solidFill>
              </a:rPr>
              <a:t>Filing fee $</a:t>
            </a:r>
            <a:r>
              <a:rPr lang="en-US" altLang="en-US" dirty="0" smtClean="0">
                <a:solidFill>
                  <a:schemeClr val="tx2"/>
                </a:solidFill>
              </a:rPr>
              <a:t>15.00 per </a:t>
            </a:r>
            <a:r>
              <a:rPr lang="en-US" altLang="en-US" dirty="0">
                <a:solidFill>
                  <a:schemeClr val="tx2"/>
                </a:solidFill>
              </a:rPr>
              <a:t>protestant(s</a:t>
            </a:r>
            <a:r>
              <a:rPr lang="en-US" altLang="en-US" dirty="0" smtClean="0">
                <a:solidFill>
                  <a:schemeClr val="tx2"/>
                </a:solidFill>
              </a:rPr>
              <a:t>)</a:t>
            </a:r>
          </a:p>
          <a:p>
            <a:r>
              <a:rPr lang="en-US" altLang="en-US" dirty="0" smtClean="0">
                <a:solidFill>
                  <a:schemeClr val="tx2"/>
                </a:solidFill>
              </a:rPr>
              <a:t>Can now file and pay online</a:t>
            </a:r>
            <a:endParaRPr lang="en-US" altLang="en-US" dirty="0">
              <a:solidFill>
                <a:schemeClr val="tx2"/>
              </a:solidFill>
            </a:endParaRPr>
          </a:p>
          <a:p>
            <a:endParaRPr lang="en-US" dirty="0"/>
          </a:p>
        </p:txBody>
      </p:sp>
    </p:spTree>
    <p:extLst>
      <p:ext uri="{BB962C8B-B14F-4D97-AF65-F5344CB8AC3E}">
        <p14:creationId xmlns:p14="http://schemas.microsoft.com/office/powerpoint/2010/main" val="446139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b="1" kern="10" dirty="0" smtClean="0">
                <a:ln w="9525">
                  <a:round/>
                  <a:headEnd/>
                  <a:tailEnd/>
                </a:ln>
                <a:solidFill>
                  <a:schemeClr val="tx2"/>
                </a:solidFill>
                <a:cs typeface="Times New Roman"/>
              </a:rPr>
              <a:t>HEARINGS</a:t>
            </a:r>
            <a:endParaRPr lang="en-US" altLang="en-US" b="1" dirty="0" smtClean="0">
              <a:solidFill>
                <a:schemeClr val="tx2"/>
              </a:solidFill>
            </a:endParaRPr>
          </a:p>
        </p:txBody>
      </p:sp>
      <p:sp>
        <p:nvSpPr>
          <p:cNvPr id="2" name="Content Placeholder 1"/>
          <p:cNvSpPr>
            <a:spLocks noGrp="1"/>
          </p:cNvSpPr>
          <p:nvPr>
            <p:ph sz="half" idx="1"/>
          </p:nvPr>
        </p:nvSpPr>
        <p:spPr/>
        <p:txBody>
          <a:bodyPr/>
          <a:lstStyle/>
          <a:p>
            <a:pPr marL="0" indent="0">
              <a:buNone/>
            </a:pPr>
            <a:endParaRPr lang="en-US" altLang="en-US" dirty="0"/>
          </a:p>
          <a:p>
            <a:endParaRPr lang="en-US" dirty="0"/>
          </a:p>
        </p:txBody>
      </p:sp>
      <p:sp>
        <p:nvSpPr>
          <p:cNvPr id="3" name="Content Placeholder 2"/>
          <p:cNvSpPr>
            <a:spLocks noGrp="1"/>
          </p:cNvSpPr>
          <p:nvPr>
            <p:ph sz="half" idx="2"/>
          </p:nvPr>
        </p:nvSpPr>
        <p:spPr>
          <a:xfrm>
            <a:off x="4800600" y="1752600"/>
            <a:ext cx="3886200" cy="4373563"/>
          </a:xfrm>
        </p:spPr>
        <p:txBody>
          <a:bodyPr/>
          <a:lstStyle/>
          <a:p>
            <a:r>
              <a:rPr lang="en-US" altLang="en-US" dirty="0">
                <a:solidFill>
                  <a:schemeClr val="tx2"/>
                </a:solidFill>
              </a:rPr>
              <a:t>Generally held locally</a:t>
            </a:r>
          </a:p>
          <a:p>
            <a:r>
              <a:rPr lang="en-US" altLang="en-US" dirty="0">
                <a:solidFill>
                  <a:schemeClr val="tx2"/>
                </a:solidFill>
              </a:rPr>
              <a:t>Usually held to address protest or to gather additional information</a:t>
            </a:r>
          </a:p>
          <a:p>
            <a:r>
              <a:rPr lang="en-US" altLang="en-US" dirty="0">
                <a:solidFill>
                  <a:schemeClr val="tx2"/>
                </a:solidFill>
              </a:rPr>
              <a:t>Usually informal proceedings</a:t>
            </a:r>
          </a:p>
          <a:p>
            <a:r>
              <a:rPr lang="en-US" altLang="en-US" dirty="0">
                <a:solidFill>
                  <a:schemeClr val="tx2"/>
                </a:solidFill>
              </a:rPr>
              <a:t>May be waived</a:t>
            </a:r>
          </a:p>
          <a:p>
            <a:r>
              <a:rPr lang="en-US" altLang="en-US" dirty="0" smtClean="0">
                <a:solidFill>
                  <a:schemeClr val="tx2"/>
                </a:solidFill>
              </a:rPr>
              <a:t>Are Recorded</a:t>
            </a:r>
            <a:endParaRPr lang="en-US" altLang="en-US" dirty="0">
              <a:solidFill>
                <a:schemeClr val="tx2"/>
              </a:solidFill>
            </a:endParaRPr>
          </a:p>
          <a:p>
            <a:endParaRPr lang="en-US" dirty="0"/>
          </a:p>
        </p:txBody>
      </p:sp>
      <p:pic>
        <p:nvPicPr>
          <p:cNvPr id="7" name="Picture 6" descr="Image result for narrow mountain roads jeep"/>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4419600" cy="4541520"/>
          </a:xfrm>
          <a:prstGeom prst="rect">
            <a:avLst/>
          </a:prstGeom>
          <a:noFill/>
          <a:ln>
            <a:noFill/>
          </a:ln>
        </p:spPr>
      </p:pic>
    </p:spTree>
    <p:extLst>
      <p:ext uri="{BB962C8B-B14F-4D97-AF65-F5344CB8AC3E}">
        <p14:creationId xmlns:p14="http://schemas.microsoft.com/office/powerpoint/2010/main" val="1098627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533400"/>
            <a:ext cx="8229600" cy="639762"/>
          </a:xfrm>
        </p:spPr>
        <p:txBody>
          <a:bodyPr/>
          <a:lstStyle/>
          <a:p>
            <a:pPr eaLnBrk="1" hangingPunct="1"/>
            <a:r>
              <a:rPr lang="en-US" altLang="en-US" b="1" dirty="0">
                <a:solidFill>
                  <a:schemeClr val="tx2"/>
                </a:solidFill>
              </a:rPr>
              <a:t>REGIONAL OFFICE </a:t>
            </a:r>
            <a:r>
              <a:rPr lang="en-US" altLang="en-US" b="1" dirty="0" smtClean="0">
                <a:solidFill>
                  <a:schemeClr val="tx2"/>
                </a:solidFill>
              </a:rPr>
              <a:t>REVIEW</a:t>
            </a:r>
          </a:p>
        </p:txBody>
      </p:sp>
      <p:sp>
        <p:nvSpPr>
          <p:cNvPr id="2" name="Content Placeholder 1"/>
          <p:cNvSpPr>
            <a:spLocks noGrp="1"/>
          </p:cNvSpPr>
          <p:nvPr>
            <p:ph idx="1"/>
          </p:nvPr>
        </p:nvSpPr>
        <p:spPr>
          <a:xfrm>
            <a:off x="838200" y="1524000"/>
            <a:ext cx="7467600" cy="4953000"/>
          </a:xfrm>
        </p:spPr>
        <p:txBody>
          <a:bodyPr/>
          <a:lstStyle/>
          <a:p>
            <a:r>
              <a:rPr lang="en-US" altLang="en-US" dirty="0">
                <a:solidFill>
                  <a:schemeClr val="tx2"/>
                </a:solidFill>
              </a:rPr>
              <a:t>Regional </a:t>
            </a:r>
            <a:r>
              <a:rPr lang="en-US" altLang="en-US" dirty="0" smtClean="0">
                <a:solidFill>
                  <a:schemeClr val="tx2"/>
                </a:solidFill>
              </a:rPr>
              <a:t>engineer </a:t>
            </a:r>
            <a:r>
              <a:rPr lang="en-US" altLang="en-US" dirty="0">
                <a:solidFill>
                  <a:schemeClr val="tx2"/>
                </a:solidFill>
              </a:rPr>
              <a:t>and </a:t>
            </a:r>
            <a:r>
              <a:rPr lang="en-US" altLang="en-US" dirty="0" smtClean="0">
                <a:solidFill>
                  <a:schemeClr val="tx2"/>
                </a:solidFill>
              </a:rPr>
              <a:t>staff assist State Engineer in administering water rights in particular regions of the state</a:t>
            </a:r>
            <a:endParaRPr lang="en-US" altLang="en-US" dirty="0">
              <a:solidFill>
                <a:schemeClr val="tx2"/>
              </a:solidFill>
            </a:endParaRPr>
          </a:p>
          <a:p>
            <a:r>
              <a:rPr lang="en-US" altLang="en-US" dirty="0" smtClean="0">
                <a:solidFill>
                  <a:schemeClr val="tx2"/>
                </a:solidFill>
              </a:rPr>
              <a:t>Examine all available information</a:t>
            </a:r>
          </a:p>
          <a:p>
            <a:pPr lvl="1"/>
            <a:r>
              <a:rPr lang="en-US" altLang="en-US" dirty="0" smtClean="0">
                <a:solidFill>
                  <a:schemeClr val="tx2"/>
                </a:solidFill>
              </a:rPr>
              <a:t>Field examinations</a:t>
            </a:r>
          </a:p>
          <a:p>
            <a:pPr lvl="1"/>
            <a:r>
              <a:rPr lang="en-US" altLang="en-US" dirty="0" smtClean="0">
                <a:solidFill>
                  <a:schemeClr val="tx2"/>
                </a:solidFill>
              </a:rPr>
              <a:t>Policy analysis</a:t>
            </a:r>
          </a:p>
          <a:p>
            <a:pPr lvl="1"/>
            <a:r>
              <a:rPr lang="en-US" altLang="en-US" dirty="0" smtClean="0">
                <a:solidFill>
                  <a:schemeClr val="tx2"/>
                </a:solidFill>
              </a:rPr>
              <a:t>Scientific reports, etc.</a:t>
            </a:r>
          </a:p>
          <a:p>
            <a:r>
              <a:rPr lang="en-US" altLang="en-US" dirty="0" smtClean="0">
                <a:solidFill>
                  <a:schemeClr val="tx2"/>
                </a:solidFill>
              </a:rPr>
              <a:t>Consider protest concerns</a:t>
            </a:r>
            <a:endParaRPr lang="en-US" altLang="en-US" dirty="0">
              <a:solidFill>
                <a:schemeClr val="tx2"/>
              </a:solidFill>
            </a:endParaRPr>
          </a:p>
          <a:p>
            <a:r>
              <a:rPr lang="en-US" altLang="en-US" dirty="0" smtClean="0">
                <a:solidFill>
                  <a:schemeClr val="tx2"/>
                </a:solidFill>
              </a:rPr>
              <a:t>Recommend decision to State Engineer</a:t>
            </a:r>
            <a:endParaRPr lang="en-US" altLang="en-US" dirty="0">
              <a:solidFill>
                <a:schemeClr val="tx2"/>
              </a:solidFill>
            </a:endParaRPr>
          </a:p>
          <a:p>
            <a:pPr marL="0" indent="0">
              <a:buNone/>
            </a:pPr>
            <a:endParaRPr lang="en-US" dirty="0"/>
          </a:p>
        </p:txBody>
      </p:sp>
    </p:spTree>
    <p:extLst>
      <p:ext uri="{BB962C8B-B14F-4D97-AF65-F5344CB8AC3E}">
        <p14:creationId xmlns:p14="http://schemas.microsoft.com/office/powerpoint/2010/main" val="1462749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descr="C:\Users\clarkadams\Desktop\Application Process\apschem-page-001.jpg"/>
          <p:cNvPicPr>
            <a:picLocks noGrp="1"/>
          </p:cNvPicPr>
          <p:nvPr>
            <p:ph idx="1"/>
          </p:nvPr>
        </p:nvPicPr>
        <p:blipFill rotWithShape="1">
          <a:blip r:embed="rId4">
            <a:extLst>
              <a:ext uri="{28A0092B-C50C-407E-A947-70E740481C1C}">
                <a14:useLocalDpi xmlns:a14="http://schemas.microsoft.com/office/drawing/2010/main" val="0"/>
              </a:ext>
            </a:extLst>
          </a:blip>
          <a:srcRect l="1653" t="12500" r="1329" b="12665"/>
          <a:stretch/>
        </p:blipFill>
        <p:spPr bwMode="auto">
          <a:xfrm>
            <a:off x="290648" y="685800"/>
            <a:ext cx="8562703" cy="52578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57200" y="3962400"/>
            <a:ext cx="1905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nip Single Corner Rectangle 4"/>
          <p:cNvSpPr>
            <a:spLocks/>
          </p:cNvSpPr>
          <p:nvPr/>
        </p:nvSpPr>
        <p:spPr>
          <a:xfrm rot="16200000">
            <a:off x="5638800" y="533400"/>
            <a:ext cx="2286000" cy="3810000"/>
          </a:xfrm>
          <a:prstGeom prst="snip1Rect">
            <a:avLst>
              <a:gd name="adj" fmla="val 33540"/>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274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DECISION ISSUED </a:t>
            </a:r>
          </a:p>
        </p:txBody>
      </p:sp>
      <p:pic>
        <p:nvPicPr>
          <p:cNvPr id="5" name="Picture 3" descr="C:\Documents and Settings\Administrator\My Documents\ApplicationProc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8947" y="1600200"/>
            <a:ext cx="80861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41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sz="4800" b="1" dirty="0">
                <a:solidFill>
                  <a:schemeClr val="tx2"/>
                </a:solidFill>
              </a:rPr>
              <a:t>RECOMMENDED ACTIONS</a:t>
            </a:r>
            <a:endParaRPr lang="en-US" altLang="en-US" sz="4800" b="1" dirty="0" smtClean="0">
              <a:solidFill>
                <a:schemeClr val="tx2"/>
              </a:solidFill>
            </a:endParaRPr>
          </a:p>
        </p:txBody>
      </p:sp>
      <p:pic>
        <p:nvPicPr>
          <p:cNvPr id="5" name="Content Placeholder 4" descr="H:\Photo\New Folder (3)\thumbs-up-down.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57800" y="1981200"/>
            <a:ext cx="2781300" cy="32480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057400"/>
            <a:ext cx="4191000" cy="2862322"/>
          </a:xfrm>
          <a:prstGeom prst="rect">
            <a:avLst/>
          </a:prstGeom>
        </p:spPr>
        <p:txBody>
          <a:bodyPr wrap="square">
            <a:spAutoFit/>
          </a:bodyPr>
          <a:lstStyle/>
          <a:p>
            <a:pPr marL="457200" indent="-457200">
              <a:buFont typeface="Arial" panose="020B0604020202020204" pitchFamily="34" charset="0"/>
              <a:buChar char="•"/>
            </a:pPr>
            <a:r>
              <a:rPr lang="en-US" altLang="en-US" sz="3600" dirty="0" smtClean="0">
                <a:solidFill>
                  <a:schemeClr val="tx2"/>
                </a:solidFill>
                <a:latin typeface="+mn-lt"/>
              </a:rPr>
              <a:t>Approval</a:t>
            </a:r>
          </a:p>
          <a:p>
            <a:pPr marL="457200" indent="-457200">
              <a:buFont typeface="Arial" panose="020B0604020202020204" pitchFamily="34" charset="0"/>
              <a:buChar char="•"/>
            </a:pPr>
            <a:endParaRPr lang="en-US" altLang="en-US" sz="3600" dirty="0">
              <a:solidFill>
                <a:schemeClr val="tx2"/>
              </a:solidFill>
              <a:latin typeface="+mn-lt"/>
            </a:endParaRPr>
          </a:p>
          <a:p>
            <a:pPr marL="457200" indent="-457200">
              <a:buFont typeface="Arial" panose="020B0604020202020204" pitchFamily="34" charset="0"/>
              <a:buChar char="•"/>
            </a:pPr>
            <a:r>
              <a:rPr lang="en-US" altLang="en-US" sz="3600" dirty="0" smtClean="0">
                <a:solidFill>
                  <a:schemeClr val="tx2"/>
                </a:solidFill>
                <a:latin typeface="+mn-lt"/>
              </a:rPr>
              <a:t>Rejection </a:t>
            </a:r>
          </a:p>
          <a:p>
            <a:pPr marL="457200" indent="-457200">
              <a:buFont typeface="Arial" panose="020B0604020202020204" pitchFamily="34" charset="0"/>
              <a:buChar char="•"/>
            </a:pPr>
            <a:endParaRPr lang="en-US" altLang="en-US" sz="3600" dirty="0">
              <a:solidFill>
                <a:schemeClr val="tx2"/>
              </a:solidFill>
              <a:latin typeface="+mn-lt"/>
            </a:endParaRPr>
          </a:p>
          <a:p>
            <a:pPr marL="457200" indent="-457200">
              <a:buFont typeface="Arial" panose="020B0604020202020204" pitchFamily="34" charset="0"/>
              <a:buChar char="•"/>
            </a:pPr>
            <a:r>
              <a:rPr lang="en-US" altLang="en-US" sz="3600" dirty="0" smtClean="0">
                <a:solidFill>
                  <a:schemeClr val="tx2"/>
                </a:solidFill>
                <a:latin typeface="+mn-lt"/>
              </a:rPr>
              <a:t>Deferral</a:t>
            </a:r>
            <a:endParaRPr lang="en-US" altLang="en-US" sz="3600" dirty="0">
              <a:solidFill>
                <a:schemeClr val="tx2"/>
              </a:solidFill>
              <a:latin typeface="+mn-lt"/>
            </a:endParaRPr>
          </a:p>
        </p:txBody>
      </p:sp>
    </p:spTree>
    <p:extLst>
      <p:ext uri="{BB962C8B-B14F-4D97-AF65-F5344CB8AC3E}">
        <p14:creationId xmlns:p14="http://schemas.microsoft.com/office/powerpoint/2010/main" val="309664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rPr>
              <a:t>PERFECTED vs UNPERFECTED</a:t>
            </a:r>
            <a:endParaRPr lang="en-US" altLang="en-US" b="1" dirty="0" smtClean="0">
              <a:solidFill>
                <a:schemeClr val="tx2"/>
              </a:solidFill>
            </a:endParaRPr>
          </a:p>
        </p:txBody>
      </p:sp>
      <p:sp>
        <p:nvSpPr>
          <p:cNvPr id="2" name="Content Placeholder 1"/>
          <p:cNvSpPr>
            <a:spLocks noGrp="1"/>
          </p:cNvSpPr>
          <p:nvPr>
            <p:ph idx="1"/>
          </p:nvPr>
        </p:nvSpPr>
        <p:spPr>
          <a:xfrm>
            <a:off x="1066800" y="2133600"/>
            <a:ext cx="7162800" cy="3992563"/>
          </a:xfrm>
        </p:spPr>
        <p:txBody>
          <a:bodyPr/>
          <a:lstStyle/>
          <a:p>
            <a:r>
              <a:rPr lang="en-US" dirty="0" smtClean="0">
                <a:solidFill>
                  <a:schemeClr val="tx2"/>
                </a:solidFill>
              </a:rPr>
              <a:t>What is an </a:t>
            </a:r>
            <a:r>
              <a:rPr lang="en-US" b="1" dirty="0" smtClean="0">
                <a:solidFill>
                  <a:schemeClr val="tx2"/>
                </a:solidFill>
              </a:rPr>
              <a:t>unperfected</a:t>
            </a:r>
            <a:r>
              <a:rPr lang="en-US" dirty="0" smtClean="0">
                <a:solidFill>
                  <a:schemeClr val="tx2"/>
                </a:solidFill>
              </a:rPr>
              <a:t> water right?</a:t>
            </a:r>
          </a:p>
          <a:p>
            <a:pPr lvl="1"/>
            <a:r>
              <a:rPr lang="en-US" dirty="0" smtClean="0">
                <a:solidFill>
                  <a:schemeClr val="tx2"/>
                </a:solidFill>
              </a:rPr>
              <a:t>An approved Application to Appropriate</a:t>
            </a:r>
          </a:p>
          <a:p>
            <a:pPr lvl="1"/>
            <a:r>
              <a:rPr lang="en-US" dirty="0" smtClean="0">
                <a:solidFill>
                  <a:schemeClr val="tx2"/>
                </a:solidFill>
              </a:rPr>
              <a:t>An unapproved Application to Appropriate</a:t>
            </a:r>
          </a:p>
          <a:p>
            <a:pPr lvl="1"/>
            <a:r>
              <a:rPr lang="en-US" dirty="0" smtClean="0">
                <a:solidFill>
                  <a:schemeClr val="tx2"/>
                </a:solidFill>
              </a:rPr>
              <a:t>Unpublished Water User’s Claim</a:t>
            </a:r>
          </a:p>
          <a:p>
            <a:pPr lvl="1"/>
            <a:r>
              <a:rPr lang="en-US" dirty="0" smtClean="0">
                <a:solidFill>
                  <a:schemeClr val="tx2"/>
                </a:solidFill>
              </a:rPr>
              <a:t>An unacceptably filed Diligence Claim</a:t>
            </a:r>
            <a:endParaRPr lang="en-US" dirty="0">
              <a:solidFill>
                <a:schemeClr val="tx2"/>
              </a:solidFill>
            </a:endParaRPr>
          </a:p>
        </p:txBody>
      </p:sp>
    </p:spTree>
    <p:extLst>
      <p:ext uri="{BB962C8B-B14F-4D97-AF65-F5344CB8AC3E}">
        <p14:creationId xmlns:p14="http://schemas.microsoft.com/office/powerpoint/2010/main" val="869961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APPROVAL CRITERIA </a:t>
            </a:r>
            <a:r>
              <a:rPr lang="en-US" altLang="en-US" b="1" dirty="0">
                <a:solidFill>
                  <a:schemeClr val="tx2"/>
                </a:solidFill>
              </a:rPr>
              <a:t>(73-3-8)</a:t>
            </a:r>
            <a:endParaRPr lang="en-US" altLang="en-US" b="1" dirty="0" smtClean="0">
              <a:solidFill>
                <a:schemeClr val="tx2"/>
              </a:solidFill>
            </a:endParaRPr>
          </a:p>
        </p:txBody>
      </p:sp>
      <p:sp>
        <p:nvSpPr>
          <p:cNvPr id="2" name="Content Placeholder 1"/>
          <p:cNvSpPr>
            <a:spLocks noGrp="1"/>
          </p:cNvSpPr>
          <p:nvPr>
            <p:ph idx="1"/>
          </p:nvPr>
        </p:nvSpPr>
        <p:spPr>
          <a:xfrm>
            <a:off x="838200" y="1600200"/>
            <a:ext cx="7848600" cy="4525963"/>
          </a:xfrm>
        </p:spPr>
        <p:txBody>
          <a:bodyPr/>
          <a:lstStyle/>
          <a:p>
            <a:r>
              <a:rPr lang="en-US" altLang="en-US" sz="3600" dirty="0">
                <a:solidFill>
                  <a:schemeClr val="tx2"/>
                </a:solidFill>
              </a:rPr>
              <a:t>Unappropriated water in </a:t>
            </a:r>
            <a:r>
              <a:rPr lang="en-US" altLang="en-US" sz="3600" dirty="0" smtClean="0">
                <a:solidFill>
                  <a:schemeClr val="tx2"/>
                </a:solidFill>
              </a:rPr>
              <a:t>source</a:t>
            </a:r>
            <a:endParaRPr lang="en-US" altLang="en-US" sz="3600" dirty="0">
              <a:solidFill>
                <a:schemeClr val="tx2"/>
              </a:solidFill>
            </a:endParaRPr>
          </a:p>
          <a:p>
            <a:r>
              <a:rPr lang="en-US" altLang="en-US" sz="3600" dirty="0">
                <a:solidFill>
                  <a:schemeClr val="tx2"/>
                </a:solidFill>
              </a:rPr>
              <a:t>Will not impair existing </a:t>
            </a:r>
            <a:r>
              <a:rPr lang="en-US" altLang="en-US" sz="3600" dirty="0" smtClean="0">
                <a:solidFill>
                  <a:schemeClr val="tx2"/>
                </a:solidFill>
              </a:rPr>
              <a:t>rights</a:t>
            </a:r>
            <a:endParaRPr lang="en-US" altLang="en-US" sz="3600" dirty="0">
              <a:solidFill>
                <a:schemeClr val="tx2"/>
              </a:solidFill>
            </a:endParaRPr>
          </a:p>
          <a:p>
            <a:r>
              <a:rPr lang="en-US" altLang="en-US" sz="3600" dirty="0">
                <a:solidFill>
                  <a:schemeClr val="tx2"/>
                </a:solidFill>
              </a:rPr>
              <a:t>Physically and economically </a:t>
            </a:r>
            <a:r>
              <a:rPr lang="en-US" altLang="en-US" sz="3600" dirty="0" smtClean="0">
                <a:solidFill>
                  <a:schemeClr val="tx2"/>
                </a:solidFill>
              </a:rPr>
              <a:t>feasible</a:t>
            </a:r>
            <a:endParaRPr lang="en-US" altLang="en-US" sz="3600" dirty="0">
              <a:solidFill>
                <a:schemeClr val="tx2"/>
              </a:solidFill>
            </a:endParaRPr>
          </a:p>
          <a:p>
            <a:r>
              <a:rPr lang="en-US" altLang="en-US" sz="3600" dirty="0">
                <a:solidFill>
                  <a:schemeClr val="tx2"/>
                </a:solidFill>
              </a:rPr>
              <a:t>Not </a:t>
            </a:r>
            <a:r>
              <a:rPr lang="en-US" altLang="en-US" sz="3600" dirty="0" smtClean="0">
                <a:solidFill>
                  <a:schemeClr val="tx2"/>
                </a:solidFill>
              </a:rPr>
              <a:t>for purposes of speculation or monopoly</a:t>
            </a:r>
            <a:endParaRPr lang="en-US" altLang="en-US" sz="3600" dirty="0">
              <a:solidFill>
                <a:schemeClr val="tx2"/>
              </a:solidFill>
            </a:endParaRPr>
          </a:p>
          <a:p>
            <a:r>
              <a:rPr lang="en-US" altLang="en-US" sz="3600" dirty="0">
                <a:solidFill>
                  <a:schemeClr val="tx2"/>
                </a:solidFill>
              </a:rPr>
              <a:t>In the public interest / </a:t>
            </a:r>
            <a:r>
              <a:rPr lang="en-US" altLang="en-US" sz="3600" dirty="0" smtClean="0">
                <a:solidFill>
                  <a:schemeClr val="tx2"/>
                </a:solidFill>
              </a:rPr>
              <a:t>welfare</a:t>
            </a:r>
            <a:endParaRPr lang="en-US" altLang="en-US" sz="3600" dirty="0">
              <a:solidFill>
                <a:schemeClr val="tx2"/>
              </a:solidFill>
            </a:endParaRPr>
          </a:p>
          <a:p>
            <a:endParaRPr lang="en-US" dirty="0"/>
          </a:p>
        </p:txBody>
      </p:sp>
    </p:spTree>
    <p:extLst>
      <p:ext uri="{BB962C8B-B14F-4D97-AF65-F5344CB8AC3E}">
        <p14:creationId xmlns:p14="http://schemas.microsoft.com/office/powerpoint/2010/main" val="2536035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APPLICATIONS/RECORDS</a:t>
            </a:r>
            <a:br>
              <a:rPr lang="en-US" altLang="en-US" b="1" dirty="0" smtClean="0">
                <a:solidFill>
                  <a:schemeClr val="tx2"/>
                </a:solidFill>
              </a:rPr>
            </a:br>
            <a:r>
              <a:rPr lang="en-US" altLang="en-US" b="1" dirty="0" smtClean="0">
                <a:solidFill>
                  <a:schemeClr val="tx2"/>
                </a:solidFill>
              </a:rPr>
              <a:t> </a:t>
            </a:r>
            <a:r>
              <a:rPr lang="en-US" altLang="en-US" b="1" dirty="0">
                <a:solidFill>
                  <a:schemeClr val="tx2"/>
                </a:solidFill>
              </a:rPr>
              <a:t>SECTION REVIEW</a:t>
            </a:r>
            <a:endParaRPr lang="en-US" altLang="en-US" b="1" dirty="0" smtClean="0">
              <a:solidFill>
                <a:schemeClr val="tx2"/>
              </a:solidFill>
            </a:endParaRPr>
          </a:p>
        </p:txBody>
      </p:sp>
      <p:sp>
        <p:nvSpPr>
          <p:cNvPr id="2" name="Content Placeholder 1"/>
          <p:cNvSpPr>
            <a:spLocks noGrp="1"/>
          </p:cNvSpPr>
          <p:nvPr>
            <p:ph sz="half" idx="1"/>
          </p:nvPr>
        </p:nvSpPr>
        <p:spPr>
          <a:xfrm>
            <a:off x="4572000" y="2133600"/>
            <a:ext cx="4267200" cy="4068763"/>
          </a:xfrm>
        </p:spPr>
        <p:txBody>
          <a:bodyPr/>
          <a:lstStyle/>
          <a:p>
            <a:r>
              <a:rPr lang="en-US" altLang="en-US" dirty="0" smtClean="0">
                <a:solidFill>
                  <a:schemeClr val="tx2"/>
                </a:solidFill>
              </a:rPr>
              <a:t>Recommendation from regional office is reviewed for completeness, accuracy and consistency </a:t>
            </a:r>
            <a:endParaRPr lang="en-US" altLang="en-US" dirty="0">
              <a:solidFill>
                <a:schemeClr val="tx2"/>
              </a:solidFill>
            </a:endParaRPr>
          </a:p>
          <a:p>
            <a:r>
              <a:rPr lang="en-US" altLang="en-US" dirty="0" smtClean="0">
                <a:solidFill>
                  <a:schemeClr val="tx2"/>
                </a:solidFill>
              </a:rPr>
              <a:t>Legal counsel</a:t>
            </a:r>
            <a:endParaRPr lang="en-US" altLang="en-US" dirty="0">
              <a:solidFill>
                <a:schemeClr val="tx2"/>
              </a:solidFill>
            </a:endParaRPr>
          </a:p>
          <a:p>
            <a:r>
              <a:rPr lang="en-US" altLang="en-US" dirty="0" smtClean="0">
                <a:solidFill>
                  <a:schemeClr val="tx2"/>
                </a:solidFill>
              </a:rPr>
              <a:t>Final draft to State Engineer</a:t>
            </a:r>
            <a:endParaRPr lang="en-US" altLang="en-US" dirty="0">
              <a:solidFill>
                <a:schemeClr val="tx2"/>
              </a:solidFill>
            </a:endParaRPr>
          </a:p>
          <a:p>
            <a:endParaRPr lang="en-US" dirty="0"/>
          </a:p>
        </p:txBody>
      </p:sp>
      <p:pic>
        <p:nvPicPr>
          <p:cNvPr id="6" name="Picture 2" descr="C:\Documents and Settings\Administrator\Desktop\Photo Contests\Images\Water Rights\Water At Work\Kent Jones\Make it grow.JPG"/>
          <p:cNvPicPr>
            <a:picLocks noGrp="1" noChangeAspect="1" noChangeArrowheads="1"/>
          </p:cNvPicPr>
          <p:nvPr>
            <p:ph sz="half" idx="2"/>
          </p:nvPr>
        </p:nvPicPr>
        <p:blipFill rotWithShape="1">
          <a:blip r:embed="rId4" cstate="print">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24603" t="610" r="5902"/>
          <a:stretch/>
        </p:blipFill>
        <p:spPr bwMode="auto">
          <a:xfrm>
            <a:off x="609600" y="2133600"/>
            <a:ext cx="3800614" cy="407666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2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STATE ENGINEER’S ACTION</a:t>
            </a:r>
          </a:p>
        </p:txBody>
      </p:sp>
      <p:sp>
        <p:nvSpPr>
          <p:cNvPr id="2" name="Content Placeholder 1"/>
          <p:cNvSpPr>
            <a:spLocks noGrp="1"/>
          </p:cNvSpPr>
          <p:nvPr>
            <p:ph sz="half" idx="1"/>
          </p:nvPr>
        </p:nvSpPr>
        <p:spPr>
          <a:xfrm>
            <a:off x="457200" y="1828800"/>
            <a:ext cx="4038600" cy="4297363"/>
          </a:xfrm>
        </p:spPr>
        <p:txBody>
          <a:bodyPr/>
          <a:lstStyle/>
          <a:p>
            <a:r>
              <a:rPr lang="en-US" altLang="en-US" sz="2400" dirty="0" smtClean="0">
                <a:solidFill>
                  <a:schemeClr val="tx2"/>
                </a:solidFill>
              </a:rPr>
              <a:t>Reviews final draft</a:t>
            </a:r>
          </a:p>
          <a:p>
            <a:r>
              <a:rPr lang="en-US" altLang="en-US" sz="2400" dirty="0" smtClean="0">
                <a:solidFill>
                  <a:schemeClr val="tx2"/>
                </a:solidFill>
              </a:rPr>
              <a:t>Signed orders sent to all parties</a:t>
            </a:r>
            <a:endParaRPr lang="en-US" altLang="en-US" sz="2400" dirty="0">
              <a:solidFill>
                <a:schemeClr val="tx2"/>
              </a:solidFill>
            </a:endParaRPr>
          </a:p>
          <a:p>
            <a:r>
              <a:rPr lang="en-US" altLang="en-US" sz="2400" dirty="0" smtClean="0">
                <a:solidFill>
                  <a:schemeClr val="tx2"/>
                </a:solidFill>
              </a:rPr>
              <a:t>Approval listed on Division of Water Rights website </a:t>
            </a:r>
          </a:p>
          <a:p>
            <a:pPr marL="457200" lvl="1" indent="0">
              <a:buNone/>
            </a:pPr>
            <a:r>
              <a:rPr lang="en-US" altLang="en-US" b="1" dirty="0" smtClean="0">
                <a:solidFill>
                  <a:srgbClr val="0070C0"/>
                </a:solidFill>
              </a:rPr>
              <a:t>www.waterrights.utah.gov</a:t>
            </a:r>
          </a:p>
          <a:p>
            <a:r>
              <a:rPr lang="en-US" altLang="en-US" sz="2400" dirty="0" smtClean="0">
                <a:solidFill>
                  <a:schemeClr val="tx2"/>
                </a:solidFill>
              </a:rPr>
              <a:t>Rejection terminate filings</a:t>
            </a:r>
          </a:p>
          <a:p>
            <a:r>
              <a:rPr lang="en-US" altLang="en-US" sz="2400" dirty="0" smtClean="0">
                <a:solidFill>
                  <a:schemeClr val="tx2"/>
                </a:solidFill>
              </a:rPr>
              <a:t>Scanned documents on website</a:t>
            </a:r>
            <a:endParaRPr lang="en-US" altLang="en-US" sz="2400" dirty="0">
              <a:solidFill>
                <a:schemeClr val="tx2"/>
              </a:solidFill>
            </a:endParaRPr>
          </a:p>
          <a:p>
            <a:endParaRPr lang="en-US" dirty="0"/>
          </a:p>
        </p:txBody>
      </p:sp>
      <p:pic>
        <p:nvPicPr>
          <p:cNvPr id="6" name="Picture 5" descr="Image result for water ski memes funny"/>
          <p:cNvPicPr/>
          <p:nvPr/>
        </p:nvPicPr>
        <p:blipFill rotWithShape="1">
          <a:blip r:embed="rId4">
            <a:extLst>
              <a:ext uri="{28A0092B-C50C-407E-A947-70E740481C1C}">
                <a14:useLocalDpi xmlns:a14="http://schemas.microsoft.com/office/drawing/2010/main" val="0"/>
              </a:ext>
            </a:extLst>
          </a:blip>
          <a:srcRect r="936" b="5050"/>
          <a:stretch/>
        </p:blipFill>
        <p:spPr bwMode="auto">
          <a:xfrm>
            <a:off x="4419601" y="1676400"/>
            <a:ext cx="4339136" cy="350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184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304800" y="274638"/>
            <a:ext cx="8458200" cy="1143000"/>
          </a:xfrm>
        </p:spPr>
        <p:txBody>
          <a:bodyPr/>
          <a:lstStyle/>
          <a:p>
            <a:pPr eaLnBrk="1" hangingPunct="1"/>
            <a:r>
              <a:rPr lang="en-US" b="1" kern="10" dirty="0" smtClean="0">
                <a:ln w="9525">
                  <a:round/>
                  <a:headEnd/>
                  <a:tailEnd/>
                </a:ln>
                <a:solidFill>
                  <a:schemeClr val="tx2"/>
                </a:solidFill>
                <a:latin typeface="+mn-lt"/>
              </a:rPr>
              <a:t>20-DAY RECONSIDERATION PERIOD</a:t>
            </a:r>
            <a:endParaRPr lang="en-US" altLang="en-US" b="1" dirty="0" smtClean="0">
              <a:solidFill>
                <a:schemeClr val="tx2"/>
              </a:solidFill>
            </a:endParaRPr>
          </a:p>
        </p:txBody>
      </p:sp>
      <p:sp>
        <p:nvSpPr>
          <p:cNvPr id="2" name="Content Placeholder 1"/>
          <p:cNvSpPr>
            <a:spLocks noGrp="1"/>
          </p:cNvSpPr>
          <p:nvPr>
            <p:ph idx="1"/>
          </p:nvPr>
        </p:nvSpPr>
        <p:spPr>
          <a:xfrm>
            <a:off x="1143000" y="1600200"/>
            <a:ext cx="7010400" cy="4525963"/>
          </a:xfrm>
        </p:spPr>
        <p:txBody>
          <a:bodyPr/>
          <a:lstStyle/>
          <a:p>
            <a:r>
              <a:rPr lang="en-US" altLang="en-US" dirty="0" smtClean="0">
                <a:solidFill>
                  <a:schemeClr val="tx2"/>
                </a:solidFill>
              </a:rPr>
              <a:t>Request changes to order</a:t>
            </a:r>
            <a:endParaRPr lang="en-US" altLang="en-US" dirty="0">
              <a:solidFill>
                <a:schemeClr val="tx2"/>
              </a:solidFill>
            </a:endParaRPr>
          </a:p>
          <a:p>
            <a:r>
              <a:rPr lang="en-US" altLang="en-US" dirty="0" smtClean="0">
                <a:solidFill>
                  <a:schemeClr val="tx2"/>
                </a:solidFill>
              </a:rPr>
              <a:t>Parties with legal standing</a:t>
            </a:r>
            <a:endParaRPr lang="en-US" altLang="en-US" dirty="0">
              <a:solidFill>
                <a:schemeClr val="tx2"/>
              </a:solidFill>
            </a:endParaRPr>
          </a:p>
          <a:p>
            <a:r>
              <a:rPr lang="en-US" altLang="en-US" dirty="0" smtClean="0">
                <a:solidFill>
                  <a:schemeClr val="tx2"/>
                </a:solidFill>
              </a:rPr>
              <a:t>Must be timely</a:t>
            </a:r>
            <a:endParaRPr lang="en-US" altLang="en-US" dirty="0">
              <a:solidFill>
                <a:schemeClr val="tx2"/>
              </a:solidFill>
            </a:endParaRPr>
          </a:p>
          <a:p>
            <a:r>
              <a:rPr lang="en-US" altLang="en-US" dirty="0" smtClean="0">
                <a:solidFill>
                  <a:schemeClr val="tx2"/>
                </a:solidFill>
              </a:rPr>
              <a:t>If granted, order is rescinded</a:t>
            </a:r>
            <a:endParaRPr lang="en-US" altLang="en-US" dirty="0">
              <a:solidFill>
                <a:schemeClr val="tx2"/>
              </a:solidFill>
            </a:endParaRPr>
          </a:p>
          <a:p>
            <a:r>
              <a:rPr lang="en-US" altLang="en-US" dirty="0" smtClean="0">
                <a:solidFill>
                  <a:schemeClr val="tx2"/>
                </a:solidFill>
              </a:rPr>
              <a:t>If denied, order remains in place</a:t>
            </a:r>
          </a:p>
          <a:p>
            <a:pPr lvl="1"/>
            <a:r>
              <a:rPr lang="en-US" altLang="en-US" sz="3200" dirty="0" smtClean="0">
                <a:solidFill>
                  <a:schemeClr val="tx2"/>
                </a:solidFill>
              </a:rPr>
              <a:t>No action on reconsideration means denied</a:t>
            </a:r>
          </a:p>
          <a:p>
            <a:pPr lvl="1"/>
            <a:r>
              <a:rPr lang="en-US" altLang="en-US" sz="3200" dirty="0" smtClean="0">
                <a:solidFill>
                  <a:schemeClr val="tx2"/>
                </a:solidFill>
              </a:rPr>
              <a:t>Can appeal to District Court</a:t>
            </a:r>
          </a:p>
          <a:p>
            <a:pPr lvl="1"/>
            <a:endParaRPr lang="en-US" altLang="en-US" sz="3200" dirty="0"/>
          </a:p>
          <a:p>
            <a:endParaRPr lang="en-US" dirty="0"/>
          </a:p>
        </p:txBody>
      </p:sp>
    </p:spTree>
    <p:extLst>
      <p:ext uri="{BB962C8B-B14F-4D97-AF65-F5344CB8AC3E}">
        <p14:creationId xmlns:p14="http://schemas.microsoft.com/office/powerpoint/2010/main" val="1296717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b="1" kern="10" dirty="0" smtClean="0">
                <a:ln w="9525">
                  <a:round/>
                  <a:headEnd/>
                  <a:tailEnd/>
                </a:ln>
                <a:solidFill>
                  <a:schemeClr val="tx2"/>
                </a:solidFill>
                <a:latin typeface="+mn-lt"/>
                <a:cs typeface="Times New Roman"/>
              </a:rPr>
              <a:t>30-DAY </a:t>
            </a:r>
            <a:r>
              <a:rPr lang="en-US" b="1" kern="10" dirty="0">
                <a:ln w="9525">
                  <a:round/>
                  <a:headEnd/>
                  <a:tailEnd/>
                </a:ln>
                <a:solidFill>
                  <a:schemeClr val="tx2"/>
                </a:solidFill>
                <a:latin typeface="+mn-lt"/>
                <a:cs typeface="Times New Roman"/>
              </a:rPr>
              <a:t>APPEAL </a:t>
            </a:r>
            <a:r>
              <a:rPr lang="en-US" b="1" kern="10" dirty="0" smtClean="0">
                <a:ln w="9525">
                  <a:round/>
                  <a:headEnd/>
                  <a:tailEnd/>
                </a:ln>
                <a:solidFill>
                  <a:schemeClr val="tx2"/>
                </a:solidFill>
                <a:latin typeface="+mn-lt"/>
                <a:cs typeface="Times New Roman"/>
              </a:rPr>
              <a:t>PERIOD</a:t>
            </a:r>
            <a:endParaRPr lang="en-US" altLang="en-US" b="1" dirty="0" smtClean="0">
              <a:solidFill>
                <a:schemeClr val="tx2"/>
              </a:solidFill>
              <a:latin typeface="+mn-lt"/>
            </a:endParaRPr>
          </a:p>
        </p:txBody>
      </p:sp>
      <p:sp>
        <p:nvSpPr>
          <p:cNvPr id="2" name="Content Placeholder 1"/>
          <p:cNvSpPr>
            <a:spLocks noGrp="1"/>
          </p:cNvSpPr>
          <p:nvPr>
            <p:ph idx="1"/>
          </p:nvPr>
        </p:nvSpPr>
        <p:spPr>
          <a:xfrm>
            <a:off x="533400" y="1447800"/>
            <a:ext cx="7848600" cy="4678363"/>
          </a:xfrm>
        </p:spPr>
        <p:txBody>
          <a:bodyPr/>
          <a:lstStyle/>
          <a:p>
            <a:r>
              <a:rPr lang="en-US" altLang="en-US" dirty="0" smtClean="0">
                <a:solidFill>
                  <a:schemeClr val="tx2"/>
                </a:solidFill>
              </a:rPr>
              <a:t>Appeal to District Court</a:t>
            </a:r>
          </a:p>
          <a:p>
            <a:pPr lvl="1"/>
            <a:r>
              <a:rPr lang="en-US" altLang="en-US" sz="3200" dirty="0" smtClean="0">
                <a:solidFill>
                  <a:schemeClr val="tx2"/>
                </a:solidFill>
              </a:rPr>
              <a:t>De Novo review</a:t>
            </a:r>
            <a:endParaRPr lang="en-US" altLang="en-US" sz="3200" dirty="0">
              <a:solidFill>
                <a:schemeClr val="tx2"/>
              </a:solidFill>
            </a:endParaRPr>
          </a:p>
          <a:p>
            <a:r>
              <a:rPr lang="en-US" altLang="en-US" dirty="0" smtClean="0">
                <a:solidFill>
                  <a:schemeClr val="tx2"/>
                </a:solidFill>
              </a:rPr>
              <a:t>Parties with legal standing</a:t>
            </a:r>
            <a:endParaRPr lang="en-US" altLang="en-US" dirty="0">
              <a:solidFill>
                <a:schemeClr val="tx2"/>
              </a:solidFill>
            </a:endParaRPr>
          </a:p>
          <a:p>
            <a:r>
              <a:rPr lang="en-US" altLang="en-US" dirty="0" smtClean="0">
                <a:solidFill>
                  <a:schemeClr val="tx2"/>
                </a:solidFill>
              </a:rPr>
              <a:t>Must be timely</a:t>
            </a:r>
          </a:p>
          <a:p>
            <a:pPr lvl="1"/>
            <a:r>
              <a:rPr lang="en-US" altLang="en-US" sz="3200" dirty="0" smtClean="0">
                <a:solidFill>
                  <a:schemeClr val="tx2"/>
                </a:solidFill>
              </a:rPr>
              <a:t>30 days of original order</a:t>
            </a:r>
          </a:p>
          <a:p>
            <a:pPr lvl="1"/>
            <a:r>
              <a:rPr lang="en-US" altLang="en-US" sz="3200" dirty="0" smtClean="0">
                <a:solidFill>
                  <a:schemeClr val="tx2"/>
                </a:solidFill>
              </a:rPr>
              <a:t>30 days of a denied reconsideration</a:t>
            </a:r>
            <a:endParaRPr lang="en-US" altLang="en-US" sz="3200" dirty="0">
              <a:solidFill>
                <a:schemeClr val="tx2"/>
              </a:solidFill>
            </a:endParaRPr>
          </a:p>
          <a:p>
            <a:r>
              <a:rPr lang="en-US" altLang="en-US" dirty="0" smtClean="0">
                <a:solidFill>
                  <a:schemeClr val="tx2"/>
                </a:solidFill>
              </a:rPr>
              <a:t>Judge can uphold, deny, or amend the order</a:t>
            </a:r>
            <a:endParaRPr lang="en-US" altLang="en-US" dirty="0">
              <a:solidFill>
                <a:schemeClr val="tx2"/>
              </a:solidFill>
            </a:endParaRPr>
          </a:p>
          <a:p>
            <a:r>
              <a:rPr lang="en-US" altLang="en-US" dirty="0" smtClean="0">
                <a:solidFill>
                  <a:schemeClr val="tx2"/>
                </a:solidFill>
              </a:rPr>
              <a:t>Utah Supreme Court</a:t>
            </a:r>
            <a:endParaRPr lang="en-US" altLang="en-US" dirty="0">
              <a:solidFill>
                <a:schemeClr val="tx2"/>
              </a:solidFill>
            </a:endParaRPr>
          </a:p>
          <a:p>
            <a:pPr marL="0" indent="0">
              <a:buNone/>
            </a:pPr>
            <a:endParaRPr lang="en-US" dirty="0"/>
          </a:p>
        </p:txBody>
      </p:sp>
    </p:spTree>
    <p:extLst>
      <p:ext uri="{BB962C8B-B14F-4D97-AF65-F5344CB8AC3E}">
        <p14:creationId xmlns:p14="http://schemas.microsoft.com/office/powerpoint/2010/main" val="2884212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4800" y="381000"/>
            <a:ext cx="8382000" cy="57451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1026" name="Picture 2" descr="C:\Users\clarkadams\Downloads\e71400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5289"/>
            <a:ext cx="6096000" cy="4022741"/>
          </a:xfrm>
          <a:prstGeom prst="rect">
            <a:avLst/>
          </a:prstGeom>
          <a:noFill/>
          <a:ln w="15875">
            <a:solidFill>
              <a:schemeClr val="tx2"/>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131950"/>
            <a:ext cx="8620432" cy="584775"/>
          </a:xfrm>
          <a:prstGeom prst="rect">
            <a:avLst/>
          </a:prstGeom>
        </p:spPr>
        <p:txBody>
          <a:bodyPr wrap="square">
            <a:spAutoFit/>
          </a:bodyPr>
          <a:lstStyle/>
          <a:p>
            <a:pPr algn="ctr" eaLnBrk="1" hangingPunct="1"/>
            <a:r>
              <a:rPr lang="en-US" altLang="en-US" dirty="0" smtClean="0">
                <a:solidFill>
                  <a:schemeClr val="tx2"/>
                </a:solidFill>
              </a:rPr>
              <a:t>Consider yourself delayed, not stuck</a:t>
            </a:r>
            <a:endParaRPr lang="en-US" altLang="en-US" dirty="0">
              <a:solidFill>
                <a:schemeClr val="tx2"/>
              </a:solidFill>
            </a:endParaRPr>
          </a:p>
        </p:txBody>
      </p:sp>
    </p:spTree>
    <p:extLst>
      <p:ext uri="{BB962C8B-B14F-4D97-AF65-F5344CB8AC3E}">
        <p14:creationId xmlns:p14="http://schemas.microsoft.com/office/powerpoint/2010/main" val="1123989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mage result for end of presentation questions"/>
          <p:cNvPicPr/>
          <p:nvPr/>
        </p:nvPicPr>
        <p:blipFill rotWithShape="1">
          <a:blip r:embed="rId4">
            <a:extLst>
              <a:ext uri="{28A0092B-C50C-407E-A947-70E740481C1C}">
                <a14:useLocalDpi xmlns:a14="http://schemas.microsoft.com/office/drawing/2010/main" val="0"/>
              </a:ext>
            </a:extLst>
          </a:blip>
          <a:srcRect b="3709"/>
          <a:stretch/>
        </p:blipFill>
        <p:spPr bwMode="auto">
          <a:xfrm>
            <a:off x="1143000" y="381000"/>
            <a:ext cx="6857999" cy="5791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3984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mage result for end of presentation funny"/>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
            <a:ext cx="6629400" cy="6324600"/>
          </a:xfrm>
          <a:prstGeom prst="rect">
            <a:avLst/>
          </a:prstGeom>
          <a:noFill/>
          <a:ln>
            <a:noFill/>
          </a:ln>
        </p:spPr>
      </p:pic>
    </p:spTree>
    <p:extLst>
      <p:ext uri="{BB962C8B-B14F-4D97-AF65-F5344CB8AC3E}">
        <p14:creationId xmlns:p14="http://schemas.microsoft.com/office/powerpoint/2010/main" val="335268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_WRT Photo Contests (all years)\2010 WRT Photo Contest\Water at Work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5257800"/>
            <a:ext cx="7772400" cy="815975"/>
          </a:xfrm>
        </p:spPr>
        <p:txBody>
          <a:bodyPr/>
          <a:lstStyle/>
          <a:p>
            <a:r>
              <a:rPr lang="en-US" sz="48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Applications</a:t>
            </a:r>
            <a:endParaRPr lang="en-US" sz="48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838200" y="3200400"/>
            <a:ext cx="7772400" cy="2198687"/>
          </a:xfrm>
        </p:spPr>
        <p:txBody>
          <a:bodyPr/>
          <a:lstStyle/>
          <a:p>
            <a:r>
              <a:rPr lang="en-US" sz="3200" i="1" dirty="0" smtClean="0">
                <a:solidFill>
                  <a:schemeClr val="bg2"/>
                </a:solidFill>
                <a:effectLst>
                  <a:outerShdw blurRad="38100" dist="38100" dir="2700000" algn="tl">
                    <a:srgbClr val="000000">
                      <a:alpha val="43137"/>
                    </a:srgbClr>
                  </a:outerShdw>
                </a:effectLst>
              </a:rPr>
              <a:t>Types of Water Right</a:t>
            </a:r>
            <a:endParaRPr lang="en-US" sz="3200" i="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6474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COMMONLY FILED APPLICATIONS</a:t>
            </a:r>
          </a:p>
        </p:txBody>
      </p:sp>
      <p:sp>
        <p:nvSpPr>
          <p:cNvPr id="3" name="Content Placeholder 2"/>
          <p:cNvSpPr>
            <a:spLocks noGrp="1"/>
          </p:cNvSpPr>
          <p:nvPr>
            <p:ph sz="half" idx="2"/>
          </p:nvPr>
        </p:nvSpPr>
        <p:spPr/>
        <p:txBody>
          <a:bodyPr/>
          <a:lstStyle/>
          <a:p>
            <a:r>
              <a:rPr lang="en-US" dirty="0">
                <a:solidFill>
                  <a:schemeClr val="tx2"/>
                </a:solidFill>
              </a:rPr>
              <a:t>Application types we will discuss</a:t>
            </a:r>
          </a:p>
          <a:p>
            <a:pPr lvl="1"/>
            <a:r>
              <a:rPr lang="en-US" dirty="0">
                <a:solidFill>
                  <a:schemeClr val="tx2"/>
                </a:solidFill>
              </a:rPr>
              <a:t>Diligence Claims</a:t>
            </a:r>
          </a:p>
          <a:p>
            <a:pPr lvl="1"/>
            <a:r>
              <a:rPr lang="en-US" dirty="0">
                <a:solidFill>
                  <a:schemeClr val="tx2"/>
                </a:solidFill>
              </a:rPr>
              <a:t>Applications to Appropriate</a:t>
            </a:r>
          </a:p>
          <a:p>
            <a:pPr lvl="1"/>
            <a:r>
              <a:rPr lang="en-US" dirty="0">
                <a:solidFill>
                  <a:schemeClr val="tx2"/>
                </a:solidFill>
              </a:rPr>
              <a:t>Change Applications</a:t>
            </a:r>
          </a:p>
          <a:p>
            <a:pPr lvl="1"/>
            <a:r>
              <a:rPr lang="en-US" dirty="0">
                <a:solidFill>
                  <a:schemeClr val="tx2"/>
                </a:solidFill>
              </a:rPr>
              <a:t>Exchange Applications</a:t>
            </a:r>
          </a:p>
          <a:p>
            <a:pPr lvl="1"/>
            <a:r>
              <a:rPr lang="en-US" dirty="0">
                <a:solidFill>
                  <a:schemeClr val="tx2"/>
                </a:solidFill>
              </a:rPr>
              <a:t>Temporary and Fixed Time Applications</a:t>
            </a:r>
          </a:p>
          <a:p>
            <a:r>
              <a:rPr lang="en-US" dirty="0">
                <a:solidFill>
                  <a:schemeClr val="tx2"/>
                </a:solidFill>
              </a:rPr>
              <a:t>There are others too</a:t>
            </a:r>
          </a:p>
          <a:p>
            <a:endParaRPr lang="en-US" dirty="0"/>
          </a:p>
        </p:txBody>
      </p:sp>
      <p:pic>
        <p:nvPicPr>
          <p:cNvPr id="7" name="Content Placeholder 6" descr="Image result for narrow mountain trails"/>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41548" y="1295400"/>
            <a:ext cx="3906652" cy="4830763"/>
          </a:xfrm>
          <a:prstGeom prst="rect">
            <a:avLst/>
          </a:prstGeom>
          <a:noFill/>
          <a:ln>
            <a:noFill/>
          </a:ln>
        </p:spPr>
      </p:pic>
    </p:spTree>
    <p:extLst>
      <p:ext uri="{BB962C8B-B14F-4D97-AF65-F5344CB8AC3E}">
        <p14:creationId xmlns:p14="http://schemas.microsoft.com/office/powerpoint/2010/main" val="91766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381000"/>
            <a:ext cx="8229600" cy="914400"/>
          </a:xfrm>
        </p:spPr>
        <p:txBody>
          <a:bodyPr/>
          <a:lstStyle/>
          <a:p>
            <a:pPr eaLnBrk="1" hangingPunct="1"/>
            <a:r>
              <a:rPr lang="en-US" altLang="en-US" sz="4000" b="1" dirty="0" smtClean="0">
                <a:solidFill>
                  <a:schemeClr val="tx2"/>
                </a:solidFill>
              </a:rPr>
              <a:t>WHAT AN APPLICATION NEEDS</a:t>
            </a:r>
            <a:r>
              <a:rPr lang="en-US" altLang="en-US" sz="3600" b="1" dirty="0" smtClean="0">
                <a:solidFill>
                  <a:schemeClr val="tx2"/>
                </a:solidFill>
              </a:rPr>
              <a:t/>
            </a:r>
            <a:br>
              <a:rPr lang="en-US" altLang="en-US" sz="3600" b="1" dirty="0" smtClean="0">
                <a:solidFill>
                  <a:schemeClr val="tx2"/>
                </a:solidFill>
              </a:rPr>
            </a:br>
            <a:r>
              <a:rPr lang="en-US" altLang="en-US" sz="3200" dirty="0" smtClean="0">
                <a:solidFill>
                  <a:schemeClr val="tx2"/>
                </a:solidFill>
              </a:rPr>
              <a:t>(Acceptably Complete)</a:t>
            </a:r>
          </a:p>
        </p:txBody>
      </p:sp>
      <p:sp>
        <p:nvSpPr>
          <p:cNvPr id="2" name="Content Placeholder 1"/>
          <p:cNvSpPr>
            <a:spLocks noGrp="1"/>
          </p:cNvSpPr>
          <p:nvPr>
            <p:ph idx="1"/>
          </p:nvPr>
        </p:nvSpPr>
        <p:spPr>
          <a:xfrm>
            <a:off x="457200" y="1981200"/>
            <a:ext cx="8229600" cy="4144963"/>
          </a:xfrm>
        </p:spPr>
        <p:txBody>
          <a:bodyPr/>
          <a:lstStyle/>
          <a:p>
            <a:pPr lvl="1">
              <a:buFont typeface="Arial" panose="020B0604020202020204" pitchFamily="34" charset="0"/>
              <a:buChar char="•"/>
            </a:pPr>
            <a:r>
              <a:rPr lang="en-US" sz="2400" dirty="0" smtClean="0">
                <a:solidFill>
                  <a:schemeClr val="tx2"/>
                </a:solidFill>
                <a:latin typeface="Calibri" panose="020F0502020204030204" pitchFamily="34" charset="0"/>
              </a:rPr>
              <a:t>Applicant/owner’s </a:t>
            </a:r>
            <a:r>
              <a:rPr lang="en-US" sz="2400" dirty="0">
                <a:solidFill>
                  <a:schemeClr val="tx2"/>
                </a:solidFill>
                <a:latin typeface="Calibri" panose="020F0502020204030204" pitchFamily="34" charset="0"/>
              </a:rPr>
              <a:t>name, address and ownership </a:t>
            </a:r>
            <a:r>
              <a:rPr lang="en-US" sz="2400" dirty="0" smtClean="0">
                <a:solidFill>
                  <a:schemeClr val="tx2"/>
                </a:solidFill>
                <a:latin typeface="Calibri" panose="020F0502020204030204" pitchFamily="34" charset="0"/>
              </a:rPr>
              <a:t>interest</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Source </a:t>
            </a:r>
            <a:r>
              <a:rPr lang="en-US" sz="2400" dirty="0">
                <a:solidFill>
                  <a:schemeClr val="tx2"/>
                </a:solidFill>
                <a:latin typeface="Calibri" panose="020F0502020204030204" pitchFamily="34" charset="0"/>
              </a:rPr>
              <a:t>of water (specific spring, stream, </a:t>
            </a:r>
            <a:r>
              <a:rPr lang="en-US" sz="2400" dirty="0" smtClean="0">
                <a:solidFill>
                  <a:schemeClr val="tx2"/>
                </a:solidFill>
                <a:latin typeface="Calibri" panose="020F0502020204030204" pitchFamily="34" charset="0"/>
              </a:rPr>
              <a:t>underground well)</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Flow </a:t>
            </a:r>
            <a:r>
              <a:rPr lang="en-US" sz="2400" dirty="0">
                <a:solidFill>
                  <a:schemeClr val="tx2"/>
                </a:solidFill>
                <a:latin typeface="Calibri" panose="020F0502020204030204" pitchFamily="34" charset="0"/>
              </a:rPr>
              <a:t>(cfs</a:t>
            </a:r>
            <a:r>
              <a:rPr lang="en-US" sz="2400" dirty="0" smtClean="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or volume (acre-feet) of water to be </a:t>
            </a:r>
            <a:r>
              <a:rPr lang="en-US" sz="2400" dirty="0" smtClean="0">
                <a:solidFill>
                  <a:schemeClr val="tx2"/>
                </a:solidFill>
                <a:latin typeface="Calibri" panose="020F0502020204030204" pitchFamily="34" charset="0"/>
              </a:rPr>
              <a:t>diverted</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Point </a:t>
            </a:r>
            <a:r>
              <a:rPr lang="en-US" sz="2400" dirty="0">
                <a:solidFill>
                  <a:schemeClr val="tx2"/>
                </a:solidFill>
                <a:latin typeface="Calibri" panose="020F0502020204030204" pitchFamily="34" charset="0"/>
              </a:rPr>
              <a:t>of diversion (POD</a:t>
            </a:r>
            <a:r>
              <a:rPr lang="en-US" sz="2400" dirty="0" smtClean="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or where the water </a:t>
            </a:r>
            <a:r>
              <a:rPr lang="en-US" sz="2400" dirty="0" smtClean="0">
                <a:solidFill>
                  <a:schemeClr val="tx2"/>
                </a:solidFill>
                <a:latin typeface="Calibri" panose="020F0502020204030204" pitchFamily="34" charset="0"/>
              </a:rPr>
              <a:t>is diverted</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Existing </a:t>
            </a:r>
            <a:r>
              <a:rPr lang="en-US" sz="2400" dirty="0">
                <a:solidFill>
                  <a:schemeClr val="tx2"/>
                </a:solidFill>
                <a:latin typeface="Calibri" panose="020F0502020204030204" pitchFamily="34" charset="0"/>
              </a:rPr>
              <a:t>or intended beneficial use of the </a:t>
            </a:r>
            <a:r>
              <a:rPr lang="en-US" sz="2400" dirty="0" smtClean="0">
                <a:solidFill>
                  <a:schemeClr val="tx2"/>
                </a:solidFill>
                <a:latin typeface="Calibri" panose="020F0502020204030204" pitchFamily="34" charset="0"/>
              </a:rPr>
              <a:t>water</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Place </a:t>
            </a:r>
            <a:r>
              <a:rPr lang="en-US" sz="2400" dirty="0">
                <a:solidFill>
                  <a:schemeClr val="tx2"/>
                </a:solidFill>
                <a:latin typeface="Calibri" panose="020F0502020204030204" pitchFamily="34" charset="0"/>
              </a:rPr>
              <a:t>of use (POU</a:t>
            </a:r>
            <a:r>
              <a:rPr lang="en-US" sz="2400" dirty="0" smtClean="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or location </a:t>
            </a:r>
            <a:r>
              <a:rPr lang="en-US" sz="2400" dirty="0" smtClean="0">
                <a:solidFill>
                  <a:schemeClr val="tx2"/>
                </a:solidFill>
                <a:latin typeface="Calibri" panose="020F0502020204030204" pitchFamily="34" charset="0"/>
              </a:rPr>
              <a:t>of the </a:t>
            </a:r>
            <a:r>
              <a:rPr lang="en-US" sz="2400" dirty="0">
                <a:solidFill>
                  <a:schemeClr val="tx2"/>
                </a:solidFill>
                <a:latin typeface="Calibri" panose="020F0502020204030204" pitchFamily="34" charset="0"/>
              </a:rPr>
              <a:t>beneficial </a:t>
            </a:r>
            <a:r>
              <a:rPr lang="en-US" sz="2400" dirty="0" smtClean="0">
                <a:solidFill>
                  <a:schemeClr val="tx2"/>
                </a:solidFill>
                <a:latin typeface="Calibri" panose="020F0502020204030204" pitchFamily="34" charset="0"/>
              </a:rPr>
              <a:t>use</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Application map </a:t>
            </a:r>
            <a:r>
              <a:rPr lang="en-US" sz="2400" dirty="0">
                <a:solidFill>
                  <a:schemeClr val="tx2"/>
                </a:solidFill>
                <a:latin typeface="Calibri" panose="020F0502020204030204" pitchFamily="34" charset="0"/>
              </a:rPr>
              <a:t>to </a:t>
            </a:r>
            <a:r>
              <a:rPr lang="en-US" sz="2400" dirty="0" smtClean="0">
                <a:solidFill>
                  <a:schemeClr val="tx2"/>
                </a:solidFill>
                <a:latin typeface="Calibri" panose="020F0502020204030204" pitchFamily="34" charset="0"/>
              </a:rPr>
              <a:t>identify where beneficial </a:t>
            </a:r>
            <a:r>
              <a:rPr lang="en-US" sz="2400" dirty="0">
                <a:solidFill>
                  <a:schemeClr val="tx2"/>
                </a:solidFill>
                <a:latin typeface="Calibri" panose="020F0502020204030204" pitchFamily="34" charset="0"/>
              </a:rPr>
              <a:t>use will </a:t>
            </a:r>
            <a:r>
              <a:rPr lang="en-US" sz="2400" dirty="0" smtClean="0">
                <a:solidFill>
                  <a:schemeClr val="tx2"/>
                </a:solidFill>
                <a:latin typeface="Calibri" panose="020F0502020204030204" pitchFamily="34" charset="0"/>
              </a:rPr>
              <a:t>occur</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Signatures </a:t>
            </a:r>
            <a:r>
              <a:rPr lang="en-US" sz="2400" dirty="0">
                <a:solidFill>
                  <a:schemeClr val="tx2"/>
                </a:solidFill>
                <a:latin typeface="Calibri" panose="020F0502020204030204" pitchFamily="34" charset="0"/>
              </a:rPr>
              <a:t>of all applicants/owners or legal </a:t>
            </a:r>
            <a:r>
              <a:rPr lang="en-US" sz="2400" dirty="0" smtClean="0">
                <a:solidFill>
                  <a:schemeClr val="tx2"/>
                </a:solidFill>
                <a:latin typeface="Calibri" panose="020F0502020204030204" pitchFamily="34" charset="0"/>
              </a:rPr>
              <a:t>agents</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Filing fee</a:t>
            </a:r>
            <a:endParaRPr lang="en-US"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75169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sz="4000" b="1" dirty="0" smtClean="0">
                <a:solidFill>
                  <a:schemeClr val="tx2"/>
                </a:solidFill>
                <a:latin typeface="+mn-lt"/>
              </a:rPr>
              <a:t>DILIGENCE RIGHTS </a:t>
            </a:r>
            <a:br>
              <a:rPr lang="en-US" altLang="en-US" sz="4000" b="1" dirty="0" smtClean="0">
                <a:solidFill>
                  <a:schemeClr val="tx2"/>
                </a:solidFill>
                <a:latin typeface="+mn-lt"/>
              </a:rPr>
            </a:br>
            <a:r>
              <a:rPr lang="en-US" altLang="en-US" sz="4000" b="1" dirty="0" smtClean="0">
                <a:solidFill>
                  <a:schemeClr val="tx2"/>
                </a:solidFill>
                <a:latin typeface="+mn-lt"/>
              </a:rPr>
              <a:t>aka “PIONEER RIGHTS”</a:t>
            </a:r>
          </a:p>
        </p:txBody>
      </p:sp>
      <p:sp>
        <p:nvSpPr>
          <p:cNvPr id="2" name="Content Placeholder 1"/>
          <p:cNvSpPr>
            <a:spLocks noGrp="1"/>
          </p:cNvSpPr>
          <p:nvPr>
            <p:ph idx="1"/>
          </p:nvPr>
        </p:nvSpPr>
        <p:spPr>
          <a:xfrm>
            <a:off x="457200" y="1905000"/>
            <a:ext cx="8229600" cy="4221163"/>
          </a:xfrm>
        </p:spPr>
        <p:txBody>
          <a:bodyPr/>
          <a:lstStyle/>
          <a:p>
            <a:pPr eaLnBrk="1" hangingPunct="1"/>
            <a:r>
              <a:rPr lang="en-US" altLang="en-US" dirty="0" smtClean="0">
                <a:solidFill>
                  <a:schemeClr val="tx2"/>
                </a:solidFill>
              </a:rPr>
              <a:t>Filed to document beneficial uses that have been in continuous use since:</a:t>
            </a:r>
          </a:p>
          <a:p>
            <a:pPr lvl="1" eaLnBrk="1" hangingPunct="1"/>
            <a:r>
              <a:rPr lang="en-US" altLang="en-US" dirty="0" smtClean="0">
                <a:solidFill>
                  <a:schemeClr val="tx2"/>
                </a:solidFill>
              </a:rPr>
              <a:t>Surface </a:t>
            </a:r>
            <a:r>
              <a:rPr lang="en-US" altLang="en-US" dirty="0">
                <a:solidFill>
                  <a:schemeClr val="tx2"/>
                </a:solidFill>
              </a:rPr>
              <a:t>water prior to March 12, 1903</a:t>
            </a:r>
          </a:p>
          <a:p>
            <a:pPr lvl="1" eaLnBrk="1" hangingPunct="1"/>
            <a:r>
              <a:rPr lang="en-US" altLang="en-US" dirty="0">
                <a:solidFill>
                  <a:schemeClr val="tx2"/>
                </a:solidFill>
              </a:rPr>
              <a:t>Underground water prior to March 22, </a:t>
            </a:r>
            <a:r>
              <a:rPr lang="en-US" altLang="en-US" dirty="0" smtClean="0">
                <a:solidFill>
                  <a:schemeClr val="tx2"/>
                </a:solidFill>
              </a:rPr>
              <a:t>1935</a:t>
            </a:r>
            <a:endParaRPr lang="en-US" altLang="en-US" dirty="0">
              <a:solidFill>
                <a:schemeClr val="tx2"/>
              </a:solidFill>
            </a:endParaRPr>
          </a:p>
          <a:p>
            <a:r>
              <a:rPr lang="en-US" dirty="0" smtClean="0">
                <a:solidFill>
                  <a:schemeClr val="tx2"/>
                </a:solidFill>
              </a:rPr>
              <a:t>Filed with Division of Water Rights for review</a:t>
            </a:r>
          </a:p>
          <a:p>
            <a:r>
              <a:rPr lang="en-US" dirty="0" smtClean="0">
                <a:solidFill>
                  <a:schemeClr val="tx2"/>
                </a:solidFill>
              </a:rPr>
              <a:t>Statutory procedures found in 73-5-13</a:t>
            </a:r>
            <a:endParaRPr lang="en-US" dirty="0">
              <a:solidFill>
                <a:schemeClr val="tx2"/>
              </a:solidFill>
            </a:endParaRPr>
          </a:p>
        </p:txBody>
      </p:sp>
    </p:spTree>
    <p:extLst>
      <p:ext uri="{BB962C8B-B14F-4D97-AF65-F5344CB8AC3E}">
        <p14:creationId xmlns:p14="http://schemas.microsoft.com/office/powerpoint/2010/main" val="4197768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DILIGENCE RIGHTS</a:t>
            </a:r>
          </a:p>
        </p:txBody>
      </p:sp>
      <p:sp>
        <p:nvSpPr>
          <p:cNvPr id="2" name="Content Placeholder 1"/>
          <p:cNvSpPr>
            <a:spLocks noGrp="1"/>
          </p:cNvSpPr>
          <p:nvPr>
            <p:ph idx="1"/>
          </p:nvPr>
        </p:nvSpPr>
        <p:spPr>
          <a:xfrm>
            <a:off x="228600" y="1600200"/>
            <a:ext cx="8686800" cy="4876800"/>
          </a:xfrm>
        </p:spPr>
        <p:txBody>
          <a:bodyPr/>
          <a:lstStyle/>
          <a:p>
            <a:r>
              <a:rPr lang="en-US" dirty="0">
                <a:solidFill>
                  <a:schemeClr val="tx2"/>
                </a:solidFill>
              </a:rPr>
              <a:t>Must be prepared by Professional Engineer or Land Surveyor</a:t>
            </a:r>
          </a:p>
          <a:p>
            <a:r>
              <a:rPr lang="en-US" dirty="0">
                <a:solidFill>
                  <a:schemeClr val="tx2"/>
                </a:solidFill>
              </a:rPr>
              <a:t>Must </a:t>
            </a:r>
            <a:r>
              <a:rPr lang="en-US" dirty="0" smtClean="0">
                <a:solidFill>
                  <a:schemeClr val="tx2"/>
                </a:solidFill>
              </a:rPr>
              <a:t>provide the following:</a:t>
            </a:r>
          </a:p>
          <a:p>
            <a:pPr lvl="1"/>
            <a:r>
              <a:rPr lang="en-US" dirty="0" smtClean="0">
                <a:solidFill>
                  <a:schemeClr val="tx2"/>
                </a:solidFill>
              </a:rPr>
              <a:t>Who first put water to use</a:t>
            </a:r>
          </a:p>
          <a:p>
            <a:pPr lvl="1"/>
            <a:r>
              <a:rPr lang="en-US" dirty="0" smtClean="0">
                <a:solidFill>
                  <a:schemeClr val="tx2"/>
                </a:solidFill>
              </a:rPr>
              <a:t>How is claimant the successor in interest</a:t>
            </a:r>
          </a:p>
          <a:p>
            <a:pPr lvl="1"/>
            <a:r>
              <a:rPr lang="en-US" dirty="0" smtClean="0">
                <a:solidFill>
                  <a:schemeClr val="tx2"/>
                </a:solidFill>
              </a:rPr>
              <a:t>When was water first used</a:t>
            </a:r>
          </a:p>
          <a:p>
            <a:pPr lvl="1"/>
            <a:r>
              <a:rPr lang="en-US" dirty="0" smtClean="0">
                <a:solidFill>
                  <a:schemeClr val="tx2"/>
                </a:solidFill>
              </a:rPr>
              <a:t>Flow measurement</a:t>
            </a:r>
          </a:p>
          <a:p>
            <a:pPr lvl="1"/>
            <a:r>
              <a:rPr lang="en-US" dirty="0" smtClean="0">
                <a:solidFill>
                  <a:schemeClr val="tx2"/>
                </a:solidFill>
              </a:rPr>
              <a:t>Map of beneficial use</a:t>
            </a:r>
          </a:p>
          <a:p>
            <a:pPr lvl="1"/>
            <a:r>
              <a:rPr lang="en-US" dirty="0" smtClean="0">
                <a:solidFill>
                  <a:schemeClr val="tx2"/>
                </a:solidFill>
              </a:rPr>
              <a:t>Evidence of continuous use (affidavits, records, etc.)</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2580055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8621</TotalTime>
  <Words>7481</Words>
  <Application>Microsoft Office PowerPoint</Application>
  <PresentationFormat>On-screen Show (4:3)</PresentationFormat>
  <Paragraphs>876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HOW DO I GET A WATER RIGHT?</vt:lpstr>
      <vt:lpstr>PERFECTED vs UNPERFECTED</vt:lpstr>
      <vt:lpstr>PERFECTED vs UNPERFECTED</vt:lpstr>
      <vt:lpstr>Applications</vt:lpstr>
      <vt:lpstr>COMMONLY FILED APPLICATIONS</vt:lpstr>
      <vt:lpstr>WHAT AN APPLICATION NEEDS (Acceptably Complete)</vt:lpstr>
      <vt:lpstr>DILIGENCE RIGHTS  aka “PIONEER RIGHTS”</vt:lpstr>
      <vt:lpstr>DILIGENCE RIGHTS</vt:lpstr>
      <vt:lpstr>DILIGENCE RIGHTS</vt:lpstr>
      <vt:lpstr>PowerPoint Presentation</vt:lpstr>
      <vt:lpstr>APPLICATIONS TO  APPROPRIATE WATER</vt:lpstr>
      <vt:lpstr>AREAS OPEN FOR THE  APPROPRIATION OF WATER</vt:lpstr>
      <vt:lpstr>PowerPoint Presentation</vt:lpstr>
      <vt:lpstr>CHANGE APPLICATIONS</vt:lpstr>
      <vt:lpstr>PowerPoint Presentation</vt:lpstr>
      <vt:lpstr>SEGREGATING WATER RIGHTS 73-3-27</vt:lpstr>
      <vt:lpstr>SEGREGATING WATER RIGHTS  Not all segregations are equal, easy or clean-cut</vt:lpstr>
      <vt:lpstr>SEGREGATING WATER RIGHTS</vt:lpstr>
      <vt:lpstr>EXCHANGE APPLICATIONS</vt:lpstr>
      <vt:lpstr>PowerPoint Presentation</vt:lpstr>
      <vt:lpstr>TEMPORARY APPLICATIONS</vt:lpstr>
      <vt:lpstr>FIXED TIME APPLICATIONS</vt:lpstr>
      <vt:lpstr>THE APPLICATION PROCESS </vt:lpstr>
      <vt:lpstr>THE APPLICATION PROCESS: IT IS JUST THAT EASY!</vt:lpstr>
      <vt:lpstr>PowerPoint Presentation</vt:lpstr>
      <vt:lpstr>PowerPoint Presentation</vt:lpstr>
      <vt:lpstr>FILING AND REVIEW OF THE APPLICATION</vt:lpstr>
      <vt:lpstr>PROCESSING APPLICATIONS AND STAFF CONSULTATIONS</vt:lpstr>
      <vt:lpstr>PROCESSING APPLICATIONS AND STAFF CONSULTATIONS</vt:lpstr>
      <vt:lpstr>FILING AN APPLICATION </vt:lpstr>
      <vt:lpstr>ADVERTISING DESIGNATION</vt:lpstr>
      <vt:lpstr>ADVERTISING PERIOD</vt:lpstr>
      <vt:lpstr>PROTESTS</vt:lpstr>
      <vt:lpstr>HEARINGS</vt:lpstr>
      <vt:lpstr>REGIONAL OFFICE REVIEW</vt:lpstr>
      <vt:lpstr>PowerPoint Presentation</vt:lpstr>
      <vt:lpstr>DECISION ISSUED </vt:lpstr>
      <vt:lpstr>RECOMMENDED ACTIONS</vt:lpstr>
      <vt:lpstr>APPROVAL CRITERIA (73-3-8)</vt:lpstr>
      <vt:lpstr>APPLICATIONS/RECORDS  SECTION REVIEW</vt:lpstr>
      <vt:lpstr>STATE ENGINEER’S ACTION</vt:lpstr>
      <vt:lpstr>20-DAY RECONSIDERATION PERIOD</vt:lpstr>
      <vt:lpstr>30-DAY APPEAL PERIOD</vt:lpstr>
      <vt:lpstr>PowerPoint Presentation</vt:lpstr>
      <vt:lpstr>PowerPoint Presentation</vt:lpstr>
      <vt:lpstr>PowerPoint Presentation</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Clark Adams</cp:lastModifiedBy>
  <cp:revision>286</cp:revision>
  <cp:lastPrinted>2017-03-16T22:56:37Z</cp:lastPrinted>
  <dcterms:created xsi:type="dcterms:W3CDTF">2004-06-09T23:03:56Z</dcterms:created>
  <dcterms:modified xsi:type="dcterms:W3CDTF">2018-03-15T17:06:40Z</dcterms:modified>
</cp:coreProperties>
</file>